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7" r:id="rId4"/>
  </p:sldMasterIdLst>
  <p:notesMasterIdLst>
    <p:notesMasterId r:id="rId80"/>
  </p:notesMasterIdLst>
  <p:handoutMasterIdLst>
    <p:handoutMasterId r:id="rId81"/>
  </p:handoutMasterIdLst>
  <p:sldIdLst>
    <p:sldId id="703" r:id="rId5"/>
    <p:sldId id="655" r:id="rId6"/>
    <p:sldId id="727" r:id="rId7"/>
    <p:sldId id="834" r:id="rId8"/>
    <p:sldId id="843" r:id="rId9"/>
    <p:sldId id="844" r:id="rId10"/>
    <p:sldId id="728" r:id="rId11"/>
    <p:sldId id="772" r:id="rId12"/>
    <p:sldId id="750" r:id="rId13"/>
    <p:sldId id="773" r:id="rId14"/>
    <p:sldId id="730" r:id="rId15"/>
    <p:sldId id="846" r:id="rId16"/>
    <p:sldId id="847" r:id="rId17"/>
    <p:sldId id="774" r:id="rId18"/>
    <p:sldId id="751" r:id="rId19"/>
    <p:sldId id="848" r:id="rId20"/>
    <p:sldId id="849" r:id="rId21"/>
    <p:sldId id="838" r:id="rId22"/>
    <p:sldId id="835" r:id="rId23"/>
    <p:sldId id="840" r:id="rId24"/>
    <p:sldId id="839" r:id="rId25"/>
    <p:sldId id="837" r:id="rId26"/>
    <p:sldId id="841" r:id="rId27"/>
    <p:sldId id="775" r:id="rId28"/>
    <p:sldId id="752" r:id="rId29"/>
    <p:sldId id="776" r:id="rId30"/>
    <p:sldId id="754" r:id="rId31"/>
    <p:sldId id="790" r:id="rId32"/>
    <p:sldId id="777" r:id="rId33"/>
    <p:sldId id="779" r:id="rId34"/>
    <p:sldId id="780" r:id="rId35"/>
    <p:sldId id="759" r:id="rId36"/>
    <p:sldId id="765" r:id="rId37"/>
    <p:sldId id="769" r:id="rId38"/>
    <p:sldId id="781" r:id="rId39"/>
    <p:sldId id="767" r:id="rId40"/>
    <p:sldId id="785" r:id="rId41"/>
    <p:sldId id="786" r:id="rId42"/>
    <p:sldId id="787" r:id="rId43"/>
    <p:sldId id="832" r:id="rId44"/>
    <p:sldId id="833" r:id="rId45"/>
    <p:sldId id="788" r:id="rId46"/>
    <p:sldId id="789" r:id="rId47"/>
    <p:sldId id="791" r:id="rId48"/>
    <p:sldId id="792" r:id="rId49"/>
    <p:sldId id="793" r:id="rId50"/>
    <p:sldId id="794" r:id="rId51"/>
    <p:sldId id="795" r:id="rId52"/>
    <p:sldId id="796" r:id="rId53"/>
    <p:sldId id="798" r:id="rId54"/>
    <p:sldId id="799" r:id="rId55"/>
    <p:sldId id="800" r:id="rId56"/>
    <p:sldId id="801" r:id="rId57"/>
    <p:sldId id="810" r:id="rId58"/>
    <p:sldId id="803" r:id="rId59"/>
    <p:sldId id="806" r:id="rId60"/>
    <p:sldId id="808" r:id="rId61"/>
    <p:sldId id="813" r:id="rId62"/>
    <p:sldId id="814" r:id="rId63"/>
    <p:sldId id="815" r:id="rId64"/>
    <p:sldId id="817" r:id="rId65"/>
    <p:sldId id="816" r:id="rId66"/>
    <p:sldId id="818" r:id="rId67"/>
    <p:sldId id="819" r:id="rId68"/>
    <p:sldId id="820" r:id="rId69"/>
    <p:sldId id="821" r:id="rId70"/>
    <p:sldId id="822" r:id="rId71"/>
    <p:sldId id="825" r:id="rId72"/>
    <p:sldId id="826" r:id="rId73"/>
    <p:sldId id="827" r:id="rId74"/>
    <p:sldId id="828" r:id="rId75"/>
    <p:sldId id="829" r:id="rId76"/>
    <p:sldId id="830" r:id="rId77"/>
    <p:sldId id="811" r:id="rId78"/>
    <p:sldId id="797" r:id="rId7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703"/>
            <p14:sldId id="655"/>
            <p14:sldId id="727"/>
            <p14:sldId id="834"/>
            <p14:sldId id="843"/>
            <p14:sldId id="844"/>
            <p14:sldId id="728"/>
            <p14:sldId id="772"/>
            <p14:sldId id="750"/>
            <p14:sldId id="773"/>
            <p14:sldId id="730"/>
            <p14:sldId id="846"/>
            <p14:sldId id="847"/>
            <p14:sldId id="774"/>
            <p14:sldId id="751"/>
            <p14:sldId id="848"/>
            <p14:sldId id="849"/>
            <p14:sldId id="838"/>
            <p14:sldId id="835"/>
            <p14:sldId id="840"/>
            <p14:sldId id="839"/>
            <p14:sldId id="837"/>
            <p14:sldId id="841"/>
            <p14:sldId id="775"/>
            <p14:sldId id="752"/>
            <p14:sldId id="776"/>
            <p14:sldId id="754"/>
            <p14:sldId id="790"/>
            <p14:sldId id="777"/>
            <p14:sldId id="779"/>
            <p14:sldId id="780"/>
            <p14:sldId id="759"/>
            <p14:sldId id="765"/>
            <p14:sldId id="769"/>
            <p14:sldId id="781"/>
            <p14:sldId id="767"/>
            <p14:sldId id="785"/>
            <p14:sldId id="786"/>
            <p14:sldId id="787"/>
            <p14:sldId id="832"/>
            <p14:sldId id="833"/>
            <p14:sldId id="788"/>
            <p14:sldId id="789"/>
            <p14:sldId id="791"/>
            <p14:sldId id="792"/>
            <p14:sldId id="793"/>
            <p14:sldId id="794"/>
            <p14:sldId id="795"/>
            <p14:sldId id="796"/>
            <p14:sldId id="798"/>
            <p14:sldId id="799"/>
            <p14:sldId id="800"/>
            <p14:sldId id="801"/>
            <p14:sldId id="810"/>
            <p14:sldId id="803"/>
            <p14:sldId id="806"/>
            <p14:sldId id="808"/>
            <p14:sldId id="813"/>
            <p14:sldId id="814"/>
            <p14:sldId id="815"/>
            <p14:sldId id="817"/>
            <p14:sldId id="816"/>
            <p14:sldId id="818"/>
            <p14:sldId id="819"/>
            <p14:sldId id="820"/>
            <p14:sldId id="821"/>
            <p14:sldId id="822"/>
            <p14:sldId id="825"/>
            <p14:sldId id="826"/>
            <p14:sldId id="827"/>
            <p14:sldId id="828"/>
            <p14:sldId id="829"/>
            <p14:sldId id="830"/>
            <p14:sldId id="811"/>
            <p14:sldId id="7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FFCC99"/>
    <a:srgbClr val="FFCCCC"/>
    <a:srgbClr val="F2D1F9"/>
    <a:srgbClr val="FFCCFF"/>
    <a:srgbClr val="CC99FF"/>
    <a:srgbClr val="FFFFCC"/>
    <a:srgbClr val="996633"/>
    <a:srgbClr val="FF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3" autoAdjust="0"/>
    <p:restoredTop sz="97670" autoAdjust="0"/>
  </p:normalViewPr>
  <p:slideViewPr>
    <p:cSldViewPr snapToGrid="0">
      <p:cViewPr varScale="1">
        <p:scale>
          <a:sx n="69" d="100"/>
          <a:sy n="69" d="100"/>
        </p:scale>
        <p:origin x="93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7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44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E13F04-D2A0-4B55-AA59-753767E0EC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5A0E6A-F794-4CE2-8D78-32FA46E81F7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Equity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950D43-098D-4939-8B2C-AB2E88CFEFED}" type="parTrans" cxnId="{A7D06198-A68A-4A50-BC07-B3EC14CF7D83}">
      <dgm:prSet/>
      <dgm:spPr/>
      <dgm:t>
        <a:bodyPr/>
        <a:lstStyle/>
        <a:p>
          <a:endParaRPr lang="en-US"/>
        </a:p>
      </dgm:t>
    </dgm:pt>
    <dgm:pt modelId="{457098DA-99AE-4A4F-AE16-C3CF7A18B307}" type="sibTrans" cxnId="{A7D06198-A68A-4A50-BC07-B3EC14CF7D83}">
      <dgm:prSet/>
      <dgm:spPr/>
      <dgm:t>
        <a:bodyPr/>
        <a:lstStyle/>
        <a:p>
          <a:endParaRPr lang="en-US"/>
        </a:p>
      </dgm:t>
    </dgm:pt>
    <dgm:pt modelId="{9501CBB7-E49C-4AA1-8D3D-CA214B793F14}">
      <dgm:prSet phldrT="[Text]" custT="1"/>
      <dgm:spPr/>
      <dgm:t>
        <a:bodyPr/>
        <a:lstStyle/>
        <a:p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Invests in listed equity &amp; related instrument.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673203-47F5-466B-9B1B-D7435E338E93}" type="parTrans" cxnId="{24483FFD-F788-41FB-8C7F-7E7828B7FB5F}">
      <dgm:prSet/>
      <dgm:spPr/>
      <dgm:t>
        <a:bodyPr/>
        <a:lstStyle/>
        <a:p>
          <a:endParaRPr lang="en-US"/>
        </a:p>
      </dgm:t>
    </dgm:pt>
    <dgm:pt modelId="{CF5C2670-5ABD-48CF-A805-54C0B1BA6EF3}" type="sibTrans" cxnId="{24483FFD-F788-41FB-8C7F-7E7828B7FB5F}">
      <dgm:prSet/>
      <dgm:spPr/>
      <dgm:t>
        <a:bodyPr/>
        <a:lstStyle/>
        <a:p>
          <a:endParaRPr lang="en-US"/>
        </a:p>
      </dgm:t>
    </dgm:pt>
    <dgm:pt modelId="{D05234C0-1E16-4B8E-8903-02332D14ED25}">
      <dgm:prSet phldrT="[Text]" custT="1"/>
      <dgm:spPr/>
      <dgm:t>
        <a:bodyPr/>
        <a:lstStyle/>
        <a:p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Co.'s divided as per their market capitalization.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FBBEF7-17DF-4AA5-8175-DC8A8A291A7C}" type="parTrans" cxnId="{AF2CC5AB-1A64-4BEB-8652-F46CA5CDD3AE}">
      <dgm:prSet/>
      <dgm:spPr/>
      <dgm:t>
        <a:bodyPr/>
        <a:lstStyle/>
        <a:p>
          <a:endParaRPr lang="en-US"/>
        </a:p>
      </dgm:t>
    </dgm:pt>
    <dgm:pt modelId="{0B9FC5ED-4CF2-4D7C-9698-0348C33FEA65}" type="sibTrans" cxnId="{AF2CC5AB-1A64-4BEB-8652-F46CA5CDD3AE}">
      <dgm:prSet/>
      <dgm:spPr/>
      <dgm:t>
        <a:bodyPr/>
        <a:lstStyle/>
        <a:p>
          <a:endParaRPr lang="en-US"/>
        </a:p>
      </dgm:t>
    </dgm:pt>
    <dgm:pt modelId="{29B1C575-F84C-46DF-B299-28C8E2268FA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Debt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93442D-7997-4FBE-A4E2-E664F02DA004}" type="parTrans" cxnId="{C582FDAB-9D21-4962-A114-7E1FB9639E75}">
      <dgm:prSet/>
      <dgm:spPr/>
      <dgm:t>
        <a:bodyPr/>
        <a:lstStyle/>
        <a:p>
          <a:endParaRPr lang="en-US"/>
        </a:p>
      </dgm:t>
    </dgm:pt>
    <dgm:pt modelId="{00C753A1-9E0E-4ECF-8D4F-60EE6B2A795E}" type="sibTrans" cxnId="{C582FDAB-9D21-4962-A114-7E1FB9639E75}">
      <dgm:prSet/>
      <dgm:spPr/>
      <dgm:t>
        <a:bodyPr/>
        <a:lstStyle/>
        <a:p>
          <a:endParaRPr lang="en-US"/>
        </a:p>
      </dgm:t>
    </dgm:pt>
    <dgm:pt modelId="{12A66343-A604-41A8-8524-624EAAD54B76}">
      <dgm:prSet phldrT="[Text]" custT="1"/>
      <dgm:spPr/>
      <dgm:t>
        <a:bodyPr/>
        <a:lstStyle/>
        <a:p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Invests in fixed income instruments.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0EB95E-5FE1-422C-8A42-C2A199FCF8B2}" type="parTrans" cxnId="{6950E8C2-17A2-487D-8B1B-67F35FF88B2F}">
      <dgm:prSet/>
      <dgm:spPr/>
      <dgm:t>
        <a:bodyPr/>
        <a:lstStyle/>
        <a:p>
          <a:endParaRPr lang="en-US"/>
        </a:p>
      </dgm:t>
    </dgm:pt>
    <dgm:pt modelId="{C15F581F-E49F-4AB4-831F-BFC1948CB4EC}" type="sibTrans" cxnId="{6950E8C2-17A2-487D-8B1B-67F35FF88B2F}">
      <dgm:prSet/>
      <dgm:spPr/>
      <dgm:t>
        <a:bodyPr/>
        <a:lstStyle/>
        <a:p>
          <a:endParaRPr lang="en-US"/>
        </a:p>
      </dgm:t>
    </dgm:pt>
    <dgm:pt modelId="{55A1421D-B8F4-4AB0-9625-9AB9491AFB08}">
      <dgm:prSet phldrT="[Text]" custT="1"/>
      <dgm:spPr/>
      <dgm:t>
        <a:bodyPr/>
        <a:lstStyle/>
        <a:p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Suitable for those who want regular income.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ADC2C6-8BCA-41F5-A80A-9569EF0E6D4B}" type="parTrans" cxnId="{A2CF3EDE-51B2-4921-A54A-F49215DF0544}">
      <dgm:prSet/>
      <dgm:spPr/>
      <dgm:t>
        <a:bodyPr/>
        <a:lstStyle/>
        <a:p>
          <a:endParaRPr lang="en-US"/>
        </a:p>
      </dgm:t>
    </dgm:pt>
    <dgm:pt modelId="{BCD66F2D-107F-473C-BD1D-E422A0125FEC}" type="sibTrans" cxnId="{A2CF3EDE-51B2-4921-A54A-F49215DF0544}">
      <dgm:prSet/>
      <dgm:spPr/>
      <dgm:t>
        <a:bodyPr/>
        <a:lstStyle/>
        <a:p>
          <a:endParaRPr lang="en-US"/>
        </a:p>
      </dgm:t>
    </dgm:pt>
    <dgm:pt modelId="{3246C483-E4A6-4ADE-AAF9-4240118FC44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Hybrid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C6B59-8E24-45E2-AD93-A08BEC7695E3}" type="parTrans" cxnId="{8935635A-0C79-4FF3-A5C4-1953C824F099}">
      <dgm:prSet/>
      <dgm:spPr/>
      <dgm:t>
        <a:bodyPr/>
        <a:lstStyle/>
        <a:p>
          <a:endParaRPr lang="en-US"/>
        </a:p>
      </dgm:t>
    </dgm:pt>
    <dgm:pt modelId="{C74BD8CF-C185-4323-A2B7-DC9C4FF95049}" type="sibTrans" cxnId="{8935635A-0C79-4FF3-A5C4-1953C824F099}">
      <dgm:prSet/>
      <dgm:spPr/>
      <dgm:t>
        <a:bodyPr/>
        <a:lstStyle/>
        <a:p>
          <a:endParaRPr lang="en-US"/>
        </a:p>
      </dgm:t>
    </dgm:pt>
    <dgm:pt modelId="{2A0568C7-8861-460E-9BB1-A495CF8C3EB2}">
      <dgm:prSet phldrT="[Text]" custT="1"/>
      <dgm:spPr/>
      <dgm:t>
        <a:bodyPr/>
        <a:lstStyle/>
        <a:p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Invests in both equity &amp; debt.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79B09A-8F04-4AE1-BB4C-7E4BD6684F8F}" type="parTrans" cxnId="{CC10F67F-BC6D-4A0A-A03A-137A9182003F}">
      <dgm:prSet/>
      <dgm:spPr/>
      <dgm:t>
        <a:bodyPr/>
        <a:lstStyle/>
        <a:p>
          <a:endParaRPr lang="en-US"/>
        </a:p>
      </dgm:t>
    </dgm:pt>
    <dgm:pt modelId="{D556F3A8-145A-4183-9E44-CB076D8B4BFD}" type="sibTrans" cxnId="{CC10F67F-BC6D-4A0A-A03A-137A9182003F}">
      <dgm:prSet/>
      <dgm:spPr/>
      <dgm:t>
        <a:bodyPr/>
        <a:lstStyle/>
        <a:p>
          <a:endParaRPr lang="en-US"/>
        </a:p>
      </dgm:t>
    </dgm:pt>
    <dgm:pt modelId="{8A8C5515-9E76-4BBA-B547-ADC365912C78}">
      <dgm:prSet phldrT="[Text]" custT="1"/>
      <dgm:spPr/>
      <dgm:t>
        <a:bodyPr/>
        <a:lstStyle/>
        <a:p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Provide balanced profile with blend of growth &amp; moderate risk. 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AC2A0B-57CE-4098-8378-ECC5837EA6FF}" type="parTrans" cxnId="{76A1669F-ABE9-47C5-B7EA-733F1D62FBBE}">
      <dgm:prSet/>
      <dgm:spPr/>
      <dgm:t>
        <a:bodyPr/>
        <a:lstStyle/>
        <a:p>
          <a:endParaRPr lang="en-US"/>
        </a:p>
      </dgm:t>
    </dgm:pt>
    <dgm:pt modelId="{06906063-3A4C-496A-A244-E603E9E06B95}" type="sibTrans" cxnId="{76A1669F-ABE9-47C5-B7EA-733F1D62FBBE}">
      <dgm:prSet/>
      <dgm:spPr/>
      <dgm:t>
        <a:bodyPr/>
        <a:lstStyle/>
        <a:p>
          <a:endParaRPr lang="en-US"/>
        </a:p>
      </dgm:t>
    </dgm:pt>
    <dgm:pt modelId="{7A843BA7-34FA-4B80-A309-16BB8C8BD9E2}" type="pres">
      <dgm:prSet presAssocID="{7DE13F04-D2A0-4B55-AA59-753767E0ECA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18EF4C-F9E5-4FE6-9899-AEA0F5D0650F}" type="pres">
      <dgm:prSet presAssocID="{005A0E6A-F794-4CE2-8D78-32FA46E81F7A}" presName="composite" presStyleCnt="0"/>
      <dgm:spPr/>
    </dgm:pt>
    <dgm:pt modelId="{81E99A1C-11EE-44AD-9E4F-ED85687C22F8}" type="pres">
      <dgm:prSet presAssocID="{005A0E6A-F794-4CE2-8D78-32FA46E81F7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CB5B9-5C95-413B-9471-0381A9ADC44A}" type="pres">
      <dgm:prSet presAssocID="{005A0E6A-F794-4CE2-8D78-32FA46E81F7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4AD088-E9E8-4D42-9FA9-3F4C2E707A3E}" type="pres">
      <dgm:prSet presAssocID="{457098DA-99AE-4A4F-AE16-C3CF7A18B307}" presName="sp" presStyleCnt="0"/>
      <dgm:spPr/>
    </dgm:pt>
    <dgm:pt modelId="{ACBA4D3B-17AC-4252-8F47-C80DE1B3DE84}" type="pres">
      <dgm:prSet presAssocID="{29B1C575-F84C-46DF-B299-28C8E2268FAF}" presName="composite" presStyleCnt="0"/>
      <dgm:spPr/>
    </dgm:pt>
    <dgm:pt modelId="{0313BB86-1CF4-4E76-BD09-C182FC47B6ED}" type="pres">
      <dgm:prSet presAssocID="{29B1C575-F84C-46DF-B299-28C8E2268FA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A3340-E41C-4EA0-8CA2-165897C66433}" type="pres">
      <dgm:prSet presAssocID="{29B1C575-F84C-46DF-B299-28C8E2268FA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772B10-3170-46A7-B2C7-5AC4D3C32271}" type="pres">
      <dgm:prSet presAssocID="{00C753A1-9E0E-4ECF-8D4F-60EE6B2A795E}" presName="sp" presStyleCnt="0"/>
      <dgm:spPr/>
    </dgm:pt>
    <dgm:pt modelId="{BDB87B68-FEDB-4AF5-93EB-99881BF41BE3}" type="pres">
      <dgm:prSet presAssocID="{3246C483-E4A6-4ADE-AAF9-4240118FC447}" presName="composite" presStyleCnt="0"/>
      <dgm:spPr/>
    </dgm:pt>
    <dgm:pt modelId="{45EBE867-28BB-4F75-8561-3CBE4726B728}" type="pres">
      <dgm:prSet presAssocID="{3246C483-E4A6-4ADE-AAF9-4240118FC44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79716-04A3-4532-84D4-8A5AFABDF900}" type="pres">
      <dgm:prSet presAssocID="{3246C483-E4A6-4ADE-AAF9-4240118FC44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10F67F-BC6D-4A0A-A03A-137A9182003F}" srcId="{3246C483-E4A6-4ADE-AAF9-4240118FC447}" destId="{2A0568C7-8861-460E-9BB1-A495CF8C3EB2}" srcOrd="0" destOrd="0" parTransId="{7279B09A-8F04-4AE1-BB4C-7E4BD6684F8F}" sibTransId="{D556F3A8-145A-4183-9E44-CB076D8B4BFD}"/>
    <dgm:cxn modelId="{EC3C2588-DC12-4CBC-9C13-EAC8F5975153}" type="presOf" srcId="{55A1421D-B8F4-4AB0-9625-9AB9491AFB08}" destId="{677A3340-E41C-4EA0-8CA2-165897C66433}" srcOrd="0" destOrd="1" presId="urn:microsoft.com/office/officeart/2005/8/layout/chevron2"/>
    <dgm:cxn modelId="{01A4A7FA-B597-4E4B-8B65-406B0F2A0DF6}" type="presOf" srcId="{3246C483-E4A6-4ADE-AAF9-4240118FC447}" destId="{45EBE867-28BB-4F75-8561-3CBE4726B728}" srcOrd="0" destOrd="0" presId="urn:microsoft.com/office/officeart/2005/8/layout/chevron2"/>
    <dgm:cxn modelId="{A7D06198-A68A-4A50-BC07-B3EC14CF7D83}" srcId="{7DE13F04-D2A0-4B55-AA59-753767E0ECAB}" destId="{005A0E6A-F794-4CE2-8D78-32FA46E81F7A}" srcOrd="0" destOrd="0" parTransId="{BA950D43-098D-4939-8B2C-AB2E88CFEFED}" sibTransId="{457098DA-99AE-4A4F-AE16-C3CF7A18B307}"/>
    <dgm:cxn modelId="{52DFF1AF-CFA6-4AEC-B159-22A33CF9D786}" type="presOf" srcId="{8A8C5515-9E76-4BBA-B547-ADC365912C78}" destId="{33D79716-04A3-4532-84D4-8A5AFABDF900}" srcOrd="0" destOrd="1" presId="urn:microsoft.com/office/officeart/2005/8/layout/chevron2"/>
    <dgm:cxn modelId="{AF2CC5AB-1A64-4BEB-8652-F46CA5CDD3AE}" srcId="{005A0E6A-F794-4CE2-8D78-32FA46E81F7A}" destId="{D05234C0-1E16-4B8E-8903-02332D14ED25}" srcOrd="1" destOrd="0" parTransId="{65FBBEF7-17DF-4AA5-8175-DC8A8A291A7C}" sibTransId="{0B9FC5ED-4CF2-4D7C-9698-0348C33FEA65}"/>
    <dgm:cxn modelId="{49E1C9E7-92C7-472E-B988-27A0860B85EA}" type="presOf" srcId="{2A0568C7-8861-460E-9BB1-A495CF8C3EB2}" destId="{33D79716-04A3-4532-84D4-8A5AFABDF900}" srcOrd="0" destOrd="0" presId="urn:microsoft.com/office/officeart/2005/8/layout/chevron2"/>
    <dgm:cxn modelId="{A2CF3EDE-51B2-4921-A54A-F49215DF0544}" srcId="{29B1C575-F84C-46DF-B299-28C8E2268FAF}" destId="{55A1421D-B8F4-4AB0-9625-9AB9491AFB08}" srcOrd="1" destOrd="0" parTransId="{D6ADC2C6-8BCA-41F5-A80A-9569EF0E6D4B}" sibTransId="{BCD66F2D-107F-473C-BD1D-E422A0125FEC}"/>
    <dgm:cxn modelId="{0F5595B7-E98C-4D46-A6A9-1E641685EE2F}" type="presOf" srcId="{D05234C0-1E16-4B8E-8903-02332D14ED25}" destId="{E6ACB5B9-5C95-413B-9471-0381A9ADC44A}" srcOrd="0" destOrd="1" presId="urn:microsoft.com/office/officeart/2005/8/layout/chevron2"/>
    <dgm:cxn modelId="{90E52981-7FE7-42A5-9F12-E21636D1BA0F}" type="presOf" srcId="{9501CBB7-E49C-4AA1-8D3D-CA214B793F14}" destId="{E6ACB5B9-5C95-413B-9471-0381A9ADC44A}" srcOrd="0" destOrd="0" presId="urn:microsoft.com/office/officeart/2005/8/layout/chevron2"/>
    <dgm:cxn modelId="{6950E8C2-17A2-487D-8B1B-67F35FF88B2F}" srcId="{29B1C575-F84C-46DF-B299-28C8E2268FAF}" destId="{12A66343-A604-41A8-8524-624EAAD54B76}" srcOrd="0" destOrd="0" parTransId="{5A0EB95E-5FE1-422C-8A42-C2A199FCF8B2}" sibTransId="{C15F581F-E49F-4AB4-831F-BFC1948CB4EC}"/>
    <dgm:cxn modelId="{C582FDAB-9D21-4962-A114-7E1FB9639E75}" srcId="{7DE13F04-D2A0-4B55-AA59-753767E0ECAB}" destId="{29B1C575-F84C-46DF-B299-28C8E2268FAF}" srcOrd="1" destOrd="0" parTransId="{9493442D-7997-4FBE-A4E2-E664F02DA004}" sibTransId="{00C753A1-9E0E-4ECF-8D4F-60EE6B2A795E}"/>
    <dgm:cxn modelId="{E5235F12-FE70-4109-9275-DA4C1752513B}" type="presOf" srcId="{12A66343-A604-41A8-8524-624EAAD54B76}" destId="{677A3340-E41C-4EA0-8CA2-165897C66433}" srcOrd="0" destOrd="0" presId="urn:microsoft.com/office/officeart/2005/8/layout/chevron2"/>
    <dgm:cxn modelId="{E19FBA68-17B1-404D-BC38-71C5467D04CC}" type="presOf" srcId="{29B1C575-F84C-46DF-B299-28C8E2268FAF}" destId="{0313BB86-1CF4-4E76-BD09-C182FC47B6ED}" srcOrd="0" destOrd="0" presId="urn:microsoft.com/office/officeart/2005/8/layout/chevron2"/>
    <dgm:cxn modelId="{585628AC-5AE6-4DFF-9194-4C5D8F70C7BD}" type="presOf" srcId="{005A0E6A-F794-4CE2-8D78-32FA46E81F7A}" destId="{81E99A1C-11EE-44AD-9E4F-ED85687C22F8}" srcOrd="0" destOrd="0" presId="urn:microsoft.com/office/officeart/2005/8/layout/chevron2"/>
    <dgm:cxn modelId="{DBE9CA0E-C744-4656-BE78-3B896A83A93F}" type="presOf" srcId="{7DE13F04-D2A0-4B55-AA59-753767E0ECAB}" destId="{7A843BA7-34FA-4B80-A309-16BB8C8BD9E2}" srcOrd="0" destOrd="0" presId="urn:microsoft.com/office/officeart/2005/8/layout/chevron2"/>
    <dgm:cxn modelId="{8935635A-0C79-4FF3-A5C4-1953C824F099}" srcId="{7DE13F04-D2A0-4B55-AA59-753767E0ECAB}" destId="{3246C483-E4A6-4ADE-AAF9-4240118FC447}" srcOrd="2" destOrd="0" parTransId="{2A4C6B59-8E24-45E2-AD93-A08BEC7695E3}" sibTransId="{C74BD8CF-C185-4323-A2B7-DC9C4FF95049}"/>
    <dgm:cxn modelId="{24483FFD-F788-41FB-8C7F-7E7828B7FB5F}" srcId="{005A0E6A-F794-4CE2-8D78-32FA46E81F7A}" destId="{9501CBB7-E49C-4AA1-8D3D-CA214B793F14}" srcOrd="0" destOrd="0" parTransId="{54673203-47F5-466B-9B1B-D7435E338E93}" sibTransId="{CF5C2670-5ABD-48CF-A805-54C0B1BA6EF3}"/>
    <dgm:cxn modelId="{76A1669F-ABE9-47C5-B7EA-733F1D62FBBE}" srcId="{3246C483-E4A6-4ADE-AAF9-4240118FC447}" destId="{8A8C5515-9E76-4BBA-B547-ADC365912C78}" srcOrd="1" destOrd="0" parTransId="{5AAC2A0B-57CE-4098-8378-ECC5837EA6FF}" sibTransId="{06906063-3A4C-496A-A244-E603E9E06B95}"/>
    <dgm:cxn modelId="{6F197F51-6BA4-4271-BC07-256671B607DA}" type="presParOf" srcId="{7A843BA7-34FA-4B80-A309-16BB8C8BD9E2}" destId="{8018EF4C-F9E5-4FE6-9899-AEA0F5D0650F}" srcOrd="0" destOrd="0" presId="urn:microsoft.com/office/officeart/2005/8/layout/chevron2"/>
    <dgm:cxn modelId="{A8530094-73FF-4BEF-B8CC-EB3A1C3D621D}" type="presParOf" srcId="{8018EF4C-F9E5-4FE6-9899-AEA0F5D0650F}" destId="{81E99A1C-11EE-44AD-9E4F-ED85687C22F8}" srcOrd="0" destOrd="0" presId="urn:microsoft.com/office/officeart/2005/8/layout/chevron2"/>
    <dgm:cxn modelId="{F37B9A60-DD93-41FD-9283-CDE11A369042}" type="presParOf" srcId="{8018EF4C-F9E5-4FE6-9899-AEA0F5D0650F}" destId="{E6ACB5B9-5C95-413B-9471-0381A9ADC44A}" srcOrd="1" destOrd="0" presId="urn:microsoft.com/office/officeart/2005/8/layout/chevron2"/>
    <dgm:cxn modelId="{F56DEEC0-B0C6-4081-8139-2EEFBF03C443}" type="presParOf" srcId="{7A843BA7-34FA-4B80-A309-16BB8C8BD9E2}" destId="{774AD088-E9E8-4D42-9FA9-3F4C2E707A3E}" srcOrd="1" destOrd="0" presId="urn:microsoft.com/office/officeart/2005/8/layout/chevron2"/>
    <dgm:cxn modelId="{18C638B7-3501-4F50-94B8-2D91EBAD18C9}" type="presParOf" srcId="{7A843BA7-34FA-4B80-A309-16BB8C8BD9E2}" destId="{ACBA4D3B-17AC-4252-8F47-C80DE1B3DE84}" srcOrd="2" destOrd="0" presId="urn:microsoft.com/office/officeart/2005/8/layout/chevron2"/>
    <dgm:cxn modelId="{CF289A42-8BD0-4440-BD77-FFF5EDFD0606}" type="presParOf" srcId="{ACBA4D3B-17AC-4252-8F47-C80DE1B3DE84}" destId="{0313BB86-1CF4-4E76-BD09-C182FC47B6ED}" srcOrd="0" destOrd="0" presId="urn:microsoft.com/office/officeart/2005/8/layout/chevron2"/>
    <dgm:cxn modelId="{89A69A2C-0220-406A-85F3-2A66DAA7EB0C}" type="presParOf" srcId="{ACBA4D3B-17AC-4252-8F47-C80DE1B3DE84}" destId="{677A3340-E41C-4EA0-8CA2-165897C66433}" srcOrd="1" destOrd="0" presId="urn:microsoft.com/office/officeart/2005/8/layout/chevron2"/>
    <dgm:cxn modelId="{A19A2B31-72A5-4BF9-979E-51EACF553DA7}" type="presParOf" srcId="{7A843BA7-34FA-4B80-A309-16BB8C8BD9E2}" destId="{FD772B10-3170-46A7-B2C7-5AC4D3C32271}" srcOrd="3" destOrd="0" presId="urn:microsoft.com/office/officeart/2005/8/layout/chevron2"/>
    <dgm:cxn modelId="{DC358334-5999-46A0-A2A0-7B7BB68B9D7F}" type="presParOf" srcId="{7A843BA7-34FA-4B80-A309-16BB8C8BD9E2}" destId="{BDB87B68-FEDB-4AF5-93EB-99881BF41BE3}" srcOrd="4" destOrd="0" presId="urn:microsoft.com/office/officeart/2005/8/layout/chevron2"/>
    <dgm:cxn modelId="{C4380806-AD0F-4AFB-9F64-12460A8DD8CD}" type="presParOf" srcId="{BDB87B68-FEDB-4AF5-93EB-99881BF41BE3}" destId="{45EBE867-28BB-4F75-8561-3CBE4726B728}" srcOrd="0" destOrd="0" presId="urn:microsoft.com/office/officeart/2005/8/layout/chevron2"/>
    <dgm:cxn modelId="{DF49B9CD-3429-4836-B766-B9F4EE6AA711}" type="presParOf" srcId="{BDB87B68-FEDB-4AF5-93EB-99881BF41BE3}" destId="{33D79716-04A3-4532-84D4-8A5AFABDF90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4ABFCC-4448-4BD0-B7EC-A4ACF8DA25E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17214-A1C7-43C0-8EFE-8CEDFC180FBF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Identify your goals like buy house/vehicle, children’s education, marriage, retirement.</a:t>
          </a:r>
          <a:endParaRPr lang="en-US" sz="2000" dirty="0">
            <a:solidFill>
              <a:schemeClr val="tx1"/>
            </a:solidFill>
          </a:endParaRPr>
        </a:p>
      </dgm:t>
    </dgm:pt>
    <dgm:pt modelId="{9DC87C83-5AEC-472B-ADDB-1B62A51A5940}" type="parTrans" cxnId="{2BD5B060-4730-4BB2-9EED-B853F5677566}">
      <dgm:prSet/>
      <dgm:spPr/>
      <dgm:t>
        <a:bodyPr/>
        <a:lstStyle/>
        <a:p>
          <a:endParaRPr lang="en-US"/>
        </a:p>
      </dgm:t>
    </dgm:pt>
    <dgm:pt modelId="{AD1C943F-5F15-48DB-9D55-DA9419FFB6C5}" type="sibTrans" cxnId="{2BD5B060-4730-4BB2-9EED-B853F5677566}">
      <dgm:prSet/>
      <dgm:spPr/>
      <dgm:t>
        <a:bodyPr/>
        <a:lstStyle/>
        <a:p>
          <a:endParaRPr lang="en-US"/>
        </a:p>
      </dgm:t>
    </dgm:pt>
    <dgm:pt modelId="{0B5CB1E3-10D2-4D55-9FB6-EF647225231A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 plan as per goals tenure to reach. If short term goals prefer debt fund, equity may give loss for short tenure. 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60F640-8246-4583-97CF-F815F5CF8FD4}" type="parTrans" cxnId="{A2CD96CD-6E09-40DD-958C-E297D7DB0D01}">
      <dgm:prSet/>
      <dgm:spPr/>
      <dgm:t>
        <a:bodyPr/>
        <a:lstStyle/>
        <a:p>
          <a:endParaRPr lang="en-US"/>
        </a:p>
      </dgm:t>
    </dgm:pt>
    <dgm:pt modelId="{E9C72B83-B2F3-466F-8E47-90A238EB9D84}" type="sibTrans" cxnId="{A2CD96CD-6E09-40DD-958C-E297D7DB0D01}">
      <dgm:prSet/>
      <dgm:spPr/>
      <dgm:t>
        <a:bodyPr/>
        <a:lstStyle/>
        <a:p>
          <a:endParaRPr lang="en-US"/>
        </a:p>
      </dgm:t>
    </dgm:pt>
    <dgm:pt modelId="{DF9890B7-D9A5-4616-8F5B-91E4490F281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Diversify risk by investing across market, sectors.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44DD82-0C04-4239-AF8B-3ACE3E639666}" type="parTrans" cxnId="{7B7EF6C2-648D-4DCC-9613-6CF489FD2930}">
      <dgm:prSet/>
      <dgm:spPr/>
      <dgm:t>
        <a:bodyPr/>
        <a:lstStyle/>
        <a:p>
          <a:endParaRPr lang="en-US"/>
        </a:p>
      </dgm:t>
    </dgm:pt>
    <dgm:pt modelId="{2DB678F1-23E9-46D6-B307-3A9305C91A3E}" type="sibTrans" cxnId="{7B7EF6C2-648D-4DCC-9613-6CF489FD2930}">
      <dgm:prSet/>
      <dgm:spPr/>
      <dgm:t>
        <a:bodyPr/>
        <a:lstStyle/>
        <a:p>
          <a:endParaRPr lang="en-US"/>
        </a:p>
      </dgm:t>
    </dgm:pt>
    <dgm:pt modelId="{8C1CE595-A72F-448F-9BAE-4B02B125148E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Start investing through SIP and gradually increase investment amount.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AF4FFC-49B6-42C5-BA8A-80A7AE36A1BF}" type="parTrans" cxnId="{F1A05F8F-CD02-44AD-82AD-382A4BA3FF50}">
      <dgm:prSet/>
      <dgm:spPr/>
      <dgm:t>
        <a:bodyPr/>
        <a:lstStyle/>
        <a:p>
          <a:endParaRPr lang="en-US"/>
        </a:p>
      </dgm:t>
    </dgm:pt>
    <dgm:pt modelId="{955B1915-352A-48E1-A3D6-FF8682046F7D}" type="sibTrans" cxnId="{F1A05F8F-CD02-44AD-82AD-382A4BA3FF50}">
      <dgm:prSet/>
      <dgm:spPr/>
      <dgm:t>
        <a:bodyPr/>
        <a:lstStyle/>
        <a:p>
          <a:endParaRPr lang="en-US"/>
        </a:p>
      </dgm:t>
    </dgm:pt>
    <dgm:pt modelId="{58450EFA-17FA-4E45-A929-7F406021CB61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 portfolio at least once a year. If any funds under performs 2-3 years, then can switch to better one.	 </a:t>
          </a:r>
          <a:r>
            <a:rPr lang="en-US" sz="1900" dirty="0" smtClean="0"/>
            <a:t>	</a:t>
          </a:r>
          <a:endParaRPr lang="en-US" sz="1900" dirty="0"/>
        </a:p>
      </dgm:t>
    </dgm:pt>
    <dgm:pt modelId="{3784827C-84EB-448C-BDF0-B3B41200B5B4}" type="parTrans" cxnId="{F5E75C30-B232-49CF-9592-CA92A5DE871E}">
      <dgm:prSet/>
      <dgm:spPr/>
      <dgm:t>
        <a:bodyPr/>
        <a:lstStyle/>
        <a:p>
          <a:endParaRPr lang="en-US"/>
        </a:p>
      </dgm:t>
    </dgm:pt>
    <dgm:pt modelId="{C95749A8-E4B0-4568-8DF2-69A2AB4EDA25}" type="sibTrans" cxnId="{F5E75C30-B232-49CF-9592-CA92A5DE871E}">
      <dgm:prSet/>
      <dgm:spPr/>
      <dgm:t>
        <a:bodyPr/>
        <a:lstStyle/>
        <a:p>
          <a:endParaRPr lang="en-US"/>
        </a:p>
      </dgm:t>
    </dgm:pt>
    <dgm:pt modelId="{4CD5054A-456B-4906-8478-8F651619DAD7}" type="pres">
      <dgm:prSet presAssocID="{664ABFCC-4448-4BD0-B7EC-A4ACF8DA25E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235819-6F07-45E5-8EEA-DDCAB62BF9F2}" type="pres">
      <dgm:prSet presAssocID="{B3517214-A1C7-43C0-8EFE-8CEDFC180FB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EA417-1451-481B-B9BF-0BBF16C77D3F}" type="pres">
      <dgm:prSet presAssocID="{AD1C943F-5F15-48DB-9D55-DA9419FFB6C5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AC08C50-D997-4F61-B7BC-137A7CBEFE94}" type="pres">
      <dgm:prSet presAssocID="{AD1C943F-5F15-48DB-9D55-DA9419FFB6C5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AA7706F1-B02B-45A3-94D0-CB551B9DF10E}" type="pres">
      <dgm:prSet presAssocID="{0B5CB1E3-10D2-4D55-9FB6-EF647225231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D88FD-7121-4F0A-A89D-D08BA3BE38F6}" type="pres">
      <dgm:prSet presAssocID="{E9C72B83-B2F3-466F-8E47-90A238EB9D8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5F15482B-7916-40F1-A6F4-0D1481E16879}" type="pres">
      <dgm:prSet presAssocID="{E9C72B83-B2F3-466F-8E47-90A238EB9D8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A5965AB-5945-44E7-86C0-6298A6FA44BF}" type="pres">
      <dgm:prSet presAssocID="{DF9890B7-D9A5-4616-8F5B-91E4490F281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4A4B9-B7F7-4E3F-96E4-E5906D9FBD4F}" type="pres">
      <dgm:prSet presAssocID="{2DB678F1-23E9-46D6-B307-3A9305C91A3E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89388BC-3176-4E80-87B6-A5F5228CF248}" type="pres">
      <dgm:prSet presAssocID="{2DB678F1-23E9-46D6-B307-3A9305C91A3E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82F3F09-3DC9-407E-BC7B-CCE7C60D469C}" type="pres">
      <dgm:prSet presAssocID="{8C1CE595-A72F-448F-9BAE-4B02B125148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296C0-F03F-43D9-BEC4-1ED9AD24A69F}" type="pres">
      <dgm:prSet presAssocID="{955B1915-352A-48E1-A3D6-FF8682046F7D}" presName="sibTrans" presStyleLbl="sibTrans2D1" presStyleIdx="3" presStyleCnt="4"/>
      <dgm:spPr/>
      <dgm:t>
        <a:bodyPr/>
        <a:lstStyle/>
        <a:p>
          <a:endParaRPr lang="en-US"/>
        </a:p>
      </dgm:t>
    </dgm:pt>
    <dgm:pt modelId="{B675A951-3F63-46ED-9AB9-C5A3FCC19D4D}" type="pres">
      <dgm:prSet presAssocID="{955B1915-352A-48E1-A3D6-FF8682046F7D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92C0328-EF2E-4BF9-B458-C13E812122F7}" type="pres">
      <dgm:prSet presAssocID="{58450EFA-17FA-4E45-A929-7F406021CB6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8FD2BD-1C5E-4D18-B221-B4EBB9BFD1FB}" type="presOf" srcId="{2DB678F1-23E9-46D6-B307-3A9305C91A3E}" destId="{789388BC-3176-4E80-87B6-A5F5228CF248}" srcOrd="1" destOrd="0" presId="urn:microsoft.com/office/officeart/2005/8/layout/process5"/>
    <dgm:cxn modelId="{AEEC42C1-650F-436B-BD4C-A61285965010}" type="presOf" srcId="{B3517214-A1C7-43C0-8EFE-8CEDFC180FBF}" destId="{D9235819-6F07-45E5-8EEA-DDCAB62BF9F2}" srcOrd="0" destOrd="0" presId="urn:microsoft.com/office/officeart/2005/8/layout/process5"/>
    <dgm:cxn modelId="{69807126-EC88-4C90-BCB6-4ED79AF7EC3B}" type="presOf" srcId="{58450EFA-17FA-4E45-A929-7F406021CB61}" destId="{B92C0328-EF2E-4BF9-B458-C13E812122F7}" srcOrd="0" destOrd="0" presId="urn:microsoft.com/office/officeart/2005/8/layout/process5"/>
    <dgm:cxn modelId="{591E12F4-18ED-43FF-B1CE-897937BF01BB}" type="presOf" srcId="{E9C72B83-B2F3-466F-8E47-90A238EB9D84}" destId="{F7BD88FD-7121-4F0A-A89D-D08BA3BE38F6}" srcOrd="0" destOrd="0" presId="urn:microsoft.com/office/officeart/2005/8/layout/process5"/>
    <dgm:cxn modelId="{0CB8A148-1558-4FFA-994F-FFF1941A1807}" type="presOf" srcId="{AD1C943F-5F15-48DB-9D55-DA9419FFB6C5}" destId="{AAC08C50-D997-4F61-B7BC-137A7CBEFE94}" srcOrd="1" destOrd="0" presId="urn:microsoft.com/office/officeart/2005/8/layout/process5"/>
    <dgm:cxn modelId="{2423225C-3CCB-48D4-BE08-8DDF2E4B64D9}" type="presOf" srcId="{E9C72B83-B2F3-466F-8E47-90A238EB9D84}" destId="{5F15482B-7916-40F1-A6F4-0D1481E16879}" srcOrd="1" destOrd="0" presId="urn:microsoft.com/office/officeart/2005/8/layout/process5"/>
    <dgm:cxn modelId="{1D3DD2F6-0EFB-4E65-8EA1-6A4CFAF13877}" type="presOf" srcId="{2DB678F1-23E9-46D6-B307-3A9305C91A3E}" destId="{FC04A4B9-B7F7-4E3F-96E4-E5906D9FBD4F}" srcOrd="0" destOrd="0" presId="urn:microsoft.com/office/officeart/2005/8/layout/process5"/>
    <dgm:cxn modelId="{38D6636B-1912-4059-8072-3162CD2416C5}" type="presOf" srcId="{8C1CE595-A72F-448F-9BAE-4B02B125148E}" destId="{C82F3F09-3DC9-407E-BC7B-CCE7C60D469C}" srcOrd="0" destOrd="0" presId="urn:microsoft.com/office/officeart/2005/8/layout/process5"/>
    <dgm:cxn modelId="{73A07E4D-A2FC-44FF-8C1E-A0E452C4E8FF}" type="presOf" srcId="{955B1915-352A-48E1-A3D6-FF8682046F7D}" destId="{B675A951-3F63-46ED-9AB9-C5A3FCC19D4D}" srcOrd="1" destOrd="0" presId="urn:microsoft.com/office/officeart/2005/8/layout/process5"/>
    <dgm:cxn modelId="{D596F4C0-A19D-4073-8E6E-BB016BBE5C95}" type="presOf" srcId="{AD1C943F-5F15-48DB-9D55-DA9419FFB6C5}" destId="{48CEA417-1451-481B-B9BF-0BBF16C77D3F}" srcOrd="0" destOrd="0" presId="urn:microsoft.com/office/officeart/2005/8/layout/process5"/>
    <dgm:cxn modelId="{93A82ADE-4C77-4EE6-9075-2A3D6C48B78D}" type="presOf" srcId="{664ABFCC-4448-4BD0-B7EC-A4ACF8DA25EB}" destId="{4CD5054A-456B-4906-8478-8F651619DAD7}" srcOrd="0" destOrd="0" presId="urn:microsoft.com/office/officeart/2005/8/layout/process5"/>
    <dgm:cxn modelId="{F29C1203-2E90-43C1-B176-F0C496C50926}" type="presOf" srcId="{955B1915-352A-48E1-A3D6-FF8682046F7D}" destId="{FEF296C0-F03F-43D9-BEC4-1ED9AD24A69F}" srcOrd="0" destOrd="0" presId="urn:microsoft.com/office/officeart/2005/8/layout/process5"/>
    <dgm:cxn modelId="{A2CD96CD-6E09-40DD-958C-E297D7DB0D01}" srcId="{664ABFCC-4448-4BD0-B7EC-A4ACF8DA25EB}" destId="{0B5CB1E3-10D2-4D55-9FB6-EF647225231A}" srcOrd="1" destOrd="0" parTransId="{E360F640-8246-4583-97CF-F815F5CF8FD4}" sibTransId="{E9C72B83-B2F3-466F-8E47-90A238EB9D84}"/>
    <dgm:cxn modelId="{F5E75C30-B232-49CF-9592-CA92A5DE871E}" srcId="{664ABFCC-4448-4BD0-B7EC-A4ACF8DA25EB}" destId="{58450EFA-17FA-4E45-A929-7F406021CB61}" srcOrd="4" destOrd="0" parTransId="{3784827C-84EB-448C-BDF0-B3B41200B5B4}" sibTransId="{C95749A8-E4B0-4568-8DF2-69A2AB4EDA25}"/>
    <dgm:cxn modelId="{4B87EE8F-659A-4E52-BE4F-4F198C0539DA}" type="presOf" srcId="{0B5CB1E3-10D2-4D55-9FB6-EF647225231A}" destId="{AA7706F1-B02B-45A3-94D0-CB551B9DF10E}" srcOrd="0" destOrd="0" presId="urn:microsoft.com/office/officeart/2005/8/layout/process5"/>
    <dgm:cxn modelId="{2BD5B060-4730-4BB2-9EED-B853F5677566}" srcId="{664ABFCC-4448-4BD0-B7EC-A4ACF8DA25EB}" destId="{B3517214-A1C7-43C0-8EFE-8CEDFC180FBF}" srcOrd="0" destOrd="0" parTransId="{9DC87C83-5AEC-472B-ADDB-1B62A51A5940}" sibTransId="{AD1C943F-5F15-48DB-9D55-DA9419FFB6C5}"/>
    <dgm:cxn modelId="{7B7EF6C2-648D-4DCC-9613-6CF489FD2930}" srcId="{664ABFCC-4448-4BD0-B7EC-A4ACF8DA25EB}" destId="{DF9890B7-D9A5-4616-8F5B-91E4490F2818}" srcOrd="2" destOrd="0" parTransId="{3E44DD82-0C04-4239-AF8B-3ACE3E639666}" sibTransId="{2DB678F1-23E9-46D6-B307-3A9305C91A3E}"/>
    <dgm:cxn modelId="{F1A05F8F-CD02-44AD-82AD-382A4BA3FF50}" srcId="{664ABFCC-4448-4BD0-B7EC-A4ACF8DA25EB}" destId="{8C1CE595-A72F-448F-9BAE-4B02B125148E}" srcOrd="3" destOrd="0" parTransId="{DBAF4FFC-49B6-42C5-BA8A-80A7AE36A1BF}" sibTransId="{955B1915-352A-48E1-A3D6-FF8682046F7D}"/>
    <dgm:cxn modelId="{834DC73E-1F58-4DCD-8C61-FFEEFAB92C7A}" type="presOf" srcId="{DF9890B7-D9A5-4616-8F5B-91E4490F2818}" destId="{2A5965AB-5945-44E7-86C0-6298A6FA44BF}" srcOrd="0" destOrd="0" presId="urn:microsoft.com/office/officeart/2005/8/layout/process5"/>
    <dgm:cxn modelId="{CC8828E2-094B-4612-B037-29AC53EBF507}" type="presParOf" srcId="{4CD5054A-456B-4906-8478-8F651619DAD7}" destId="{D9235819-6F07-45E5-8EEA-DDCAB62BF9F2}" srcOrd="0" destOrd="0" presId="urn:microsoft.com/office/officeart/2005/8/layout/process5"/>
    <dgm:cxn modelId="{1DC437AC-62CB-4180-B8A0-040C5999E88A}" type="presParOf" srcId="{4CD5054A-456B-4906-8478-8F651619DAD7}" destId="{48CEA417-1451-481B-B9BF-0BBF16C77D3F}" srcOrd="1" destOrd="0" presId="urn:microsoft.com/office/officeart/2005/8/layout/process5"/>
    <dgm:cxn modelId="{E61A2E62-CA13-47A5-83F3-CD074CFEB6FA}" type="presParOf" srcId="{48CEA417-1451-481B-B9BF-0BBF16C77D3F}" destId="{AAC08C50-D997-4F61-B7BC-137A7CBEFE94}" srcOrd="0" destOrd="0" presId="urn:microsoft.com/office/officeart/2005/8/layout/process5"/>
    <dgm:cxn modelId="{7F6C4272-4E9A-4671-90FD-E5137169BC64}" type="presParOf" srcId="{4CD5054A-456B-4906-8478-8F651619DAD7}" destId="{AA7706F1-B02B-45A3-94D0-CB551B9DF10E}" srcOrd="2" destOrd="0" presId="urn:microsoft.com/office/officeart/2005/8/layout/process5"/>
    <dgm:cxn modelId="{9D8B0506-90DA-4FC8-8DF3-FAF5F259C051}" type="presParOf" srcId="{4CD5054A-456B-4906-8478-8F651619DAD7}" destId="{F7BD88FD-7121-4F0A-A89D-D08BA3BE38F6}" srcOrd="3" destOrd="0" presId="urn:microsoft.com/office/officeart/2005/8/layout/process5"/>
    <dgm:cxn modelId="{2981C879-109A-472C-9027-F810A4CF2D8D}" type="presParOf" srcId="{F7BD88FD-7121-4F0A-A89D-D08BA3BE38F6}" destId="{5F15482B-7916-40F1-A6F4-0D1481E16879}" srcOrd="0" destOrd="0" presId="urn:microsoft.com/office/officeart/2005/8/layout/process5"/>
    <dgm:cxn modelId="{EC56A40D-F311-4CBF-9DF0-EE63C1B1295F}" type="presParOf" srcId="{4CD5054A-456B-4906-8478-8F651619DAD7}" destId="{2A5965AB-5945-44E7-86C0-6298A6FA44BF}" srcOrd="4" destOrd="0" presId="urn:microsoft.com/office/officeart/2005/8/layout/process5"/>
    <dgm:cxn modelId="{B3B5762A-A29A-4691-8ECF-A8185E34BB29}" type="presParOf" srcId="{4CD5054A-456B-4906-8478-8F651619DAD7}" destId="{FC04A4B9-B7F7-4E3F-96E4-E5906D9FBD4F}" srcOrd="5" destOrd="0" presId="urn:microsoft.com/office/officeart/2005/8/layout/process5"/>
    <dgm:cxn modelId="{E8F1201D-DF9D-4A46-8BD9-7AD4AA9E4D83}" type="presParOf" srcId="{FC04A4B9-B7F7-4E3F-96E4-E5906D9FBD4F}" destId="{789388BC-3176-4E80-87B6-A5F5228CF248}" srcOrd="0" destOrd="0" presId="urn:microsoft.com/office/officeart/2005/8/layout/process5"/>
    <dgm:cxn modelId="{5882859E-E59E-4CD0-89D5-D0D78656801E}" type="presParOf" srcId="{4CD5054A-456B-4906-8478-8F651619DAD7}" destId="{C82F3F09-3DC9-407E-BC7B-CCE7C60D469C}" srcOrd="6" destOrd="0" presId="urn:microsoft.com/office/officeart/2005/8/layout/process5"/>
    <dgm:cxn modelId="{D80C98FD-EA7D-41A1-AB9B-02895D8ECE32}" type="presParOf" srcId="{4CD5054A-456B-4906-8478-8F651619DAD7}" destId="{FEF296C0-F03F-43D9-BEC4-1ED9AD24A69F}" srcOrd="7" destOrd="0" presId="urn:microsoft.com/office/officeart/2005/8/layout/process5"/>
    <dgm:cxn modelId="{661857B6-E4AA-4A6C-AF49-6EE440C54368}" type="presParOf" srcId="{FEF296C0-F03F-43D9-BEC4-1ED9AD24A69F}" destId="{B675A951-3F63-46ED-9AB9-C5A3FCC19D4D}" srcOrd="0" destOrd="0" presId="urn:microsoft.com/office/officeart/2005/8/layout/process5"/>
    <dgm:cxn modelId="{31CCA893-36F0-40BB-8C54-E50745E3DB80}" type="presParOf" srcId="{4CD5054A-456B-4906-8478-8F651619DAD7}" destId="{B92C0328-EF2E-4BF9-B458-C13E812122F7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BE9B2E-8F21-4A4F-A01A-7785EA665780}" type="doc">
      <dgm:prSet loTypeId="urn:microsoft.com/office/officeart/2005/8/layout/default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3372F7-2AF3-4AE1-AA2D-00C9088897DF}">
      <dgm:prSet phldrT="[Text]" custT="1"/>
      <dgm:spPr>
        <a:solidFill>
          <a:schemeClr val="bg1">
            <a:lumMod val="9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Can be suitable for investors having a long term investment horizon. 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97EBB3-87A1-4468-A405-CBDE7207048D}" type="parTrans" cxnId="{F69E853E-0268-4119-96D5-8F53D94835AB}">
      <dgm:prSet/>
      <dgm:spPr/>
      <dgm:t>
        <a:bodyPr/>
        <a:lstStyle/>
        <a:p>
          <a:endParaRPr lang="en-US"/>
        </a:p>
      </dgm:t>
    </dgm:pt>
    <dgm:pt modelId="{A3BE1858-C039-4F97-A485-DB20098D6809}" type="sibTrans" cxnId="{F69E853E-0268-4119-96D5-8F53D94835AB}">
      <dgm:prSet/>
      <dgm:spPr/>
      <dgm:t>
        <a:bodyPr/>
        <a:lstStyle/>
        <a:p>
          <a:endParaRPr lang="en-US"/>
        </a:p>
      </dgm:t>
    </dgm:pt>
    <dgm:pt modelId="{3ED774F8-48A8-4E64-AD39-B8471FD7DE65}">
      <dgm:prSet phldrT="[Text]" custT="1"/>
      <dgm:spPr>
        <a:solidFill>
          <a:schemeClr val="bg1">
            <a:lumMod val="9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Growth plans are auto compounders. 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180CDF-C3FE-4C11-AD1C-8AF9DD26896F}" type="parTrans" cxnId="{34CD5BA9-78A2-423C-A319-7BA32BD6240B}">
      <dgm:prSet/>
      <dgm:spPr/>
      <dgm:t>
        <a:bodyPr/>
        <a:lstStyle/>
        <a:p>
          <a:endParaRPr lang="en-US"/>
        </a:p>
      </dgm:t>
    </dgm:pt>
    <dgm:pt modelId="{6FF414BD-0B1A-4CF8-8828-800881E8A903}" type="sibTrans" cxnId="{34CD5BA9-78A2-423C-A319-7BA32BD6240B}">
      <dgm:prSet/>
      <dgm:spPr/>
      <dgm:t>
        <a:bodyPr/>
        <a:lstStyle/>
        <a:p>
          <a:endParaRPr lang="en-US"/>
        </a:p>
      </dgm:t>
    </dgm:pt>
    <dgm:pt modelId="{6D301A0D-CA41-4022-810A-F0B887C26165}">
      <dgm:prSet phldrT="[Text]" custT="1"/>
      <dgm:spPr>
        <a:solidFill>
          <a:schemeClr val="bg1">
            <a:lumMod val="9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Growth options helps to accumulate corpus by reinvesting the returns. 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D872C8-CFBA-40C0-9111-5E9D8CE0F4DF}" type="parTrans" cxnId="{E528D75A-9044-4797-82C2-C9D53585CBB2}">
      <dgm:prSet/>
      <dgm:spPr/>
      <dgm:t>
        <a:bodyPr/>
        <a:lstStyle/>
        <a:p>
          <a:endParaRPr lang="en-US"/>
        </a:p>
      </dgm:t>
    </dgm:pt>
    <dgm:pt modelId="{1B5D13C4-3077-48FF-885E-4FF986FC4846}" type="sibTrans" cxnId="{E528D75A-9044-4797-82C2-C9D53585CBB2}">
      <dgm:prSet/>
      <dgm:spPr/>
      <dgm:t>
        <a:bodyPr/>
        <a:lstStyle/>
        <a:p>
          <a:endParaRPr lang="en-US"/>
        </a:p>
      </dgm:t>
    </dgm:pt>
    <dgm:pt modelId="{13BCFC3F-071D-4350-A2FD-A101321D9616}">
      <dgm:prSet phldrT="[Text]" custT="1"/>
      <dgm:spPr>
        <a:solidFill>
          <a:schemeClr val="bg1">
            <a:lumMod val="9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Dividends declared by companies are reinvested. </a:t>
          </a:r>
          <a:endParaRPr lang="en-US" sz="2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9E3AC2-B01B-4FC7-BB33-63A3D8EAEAFE}" type="parTrans" cxnId="{7BD2AA84-6A18-4A9E-8C6A-B0ABED7A65F3}">
      <dgm:prSet/>
      <dgm:spPr/>
      <dgm:t>
        <a:bodyPr/>
        <a:lstStyle/>
        <a:p>
          <a:endParaRPr lang="en-US"/>
        </a:p>
      </dgm:t>
    </dgm:pt>
    <dgm:pt modelId="{53A14D4D-A3AA-4F99-AE30-AD762DB56262}" type="sibTrans" cxnId="{7BD2AA84-6A18-4A9E-8C6A-B0ABED7A65F3}">
      <dgm:prSet/>
      <dgm:spPr/>
      <dgm:t>
        <a:bodyPr/>
        <a:lstStyle/>
        <a:p>
          <a:endParaRPr lang="en-US"/>
        </a:p>
      </dgm:t>
    </dgm:pt>
    <dgm:pt modelId="{24203871-9663-4AE1-9D88-38CE0FF60DEB}" type="pres">
      <dgm:prSet presAssocID="{09BE9B2E-8F21-4A4F-A01A-7785EA66578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421044-355E-490B-BC39-338C5D1DCC13}" type="pres">
      <dgm:prSet presAssocID="{023372F7-2AF3-4AE1-AA2D-00C9088897D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A25AC-EAD9-483E-821E-BBA5EA6BE31A}" type="pres">
      <dgm:prSet presAssocID="{A3BE1858-C039-4F97-A485-DB20098D6809}" presName="sibTrans" presStyleCnt="0"/>
      <dgm:spPr/>
    </dgm:pt>
    <dgm:pt modelId="{0ADF6722-2B2C-477A-A1A3-15F1DC0019D6}" type="pres">
      <dgm:prSet presAssocID="{3ED774F8-48A8-4E64-AD39-B8471FD7DE6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4355E-6D4F-409A-BA72-4AD256A2A536}" type="pres">
      <dgm:prSet presAssocID="{6FF414BD-0B1A-4CF8-8828-800881E8A903}" presName="sibTrans" presStyleCnt="0"/>
      <dgm:spPr/>
    </dgm:pt>
    <dgm:pt modelId="{4710AC35-7CA0-4672-B9BF-7FB3E7171580}" type="pres">
      <dgm:prSet presAssocID="{6D301A0D-CA41-4022-810A-F0B887C2616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73460-C667-4BDC-9766-D56AC02C8768}" type="pres">
      <dgm:prSet presAssocID="{1B5D13C4-3077-48FF-885E-4FF986FC4846}" presName="sibTrans" presStyleCnt="0"/>
      <dgm:spPr/>
    </dgm:pt>
    <dgm:pt modelId="{2922EF46-38BA-4E64-9B70-7F8AADC06556}" type="pres">
      <dgm:prSet presAssocID="{13BCFC3F-071D-4350-A2FD-A101321D961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C6F8C0-1C8E-4109-9CC6-F0CD280E5FD0}" type="presOf" srcId="{3ED774F8-48A8-4E64-AD39-B8471FD7DE65}" destId="{0ADF6722-2B2C-477A-A1A3-15F1DC0019D6}" srcOrd="0" destOrd="0" presId="urn:microsoft.com/office/officeart/2005/8/layout/default#4"/>
    <dgm:cxn modelId="{F69E853E-0268-4119-96D5-8F53D94835AB}" srcId="{09BE9B2E-8F21-4A4F-A01A-7785EA665780}" destId="{023372F7-2AF3-4AE1-AA2D-00C9088897DF}" srcOrd="0" destOrd="0" parTransId="{C297EBB3-87A1-4468-A405-CBDE7207048D}" sibTransId="{A3BE1858-C039-4F97-A485-DB20098D6809}"/>
    <dgm:cxn modelId="{7BD2AA84-6A18-4A9E-8C6A-B0ABED7A65F3}" srcId="{09BE9B2E-8F21-4A4F-A01A-7785EA665780}" destId="{13BCFC3F-071D-4350-A2FD-A101321D9616}" srcOrd="3" destOrd="0" parTransId="{499E3AC2-B01B-4FC7-BB33-63A3D8EAEAFE}" sibTransId="{53A14D4D-A3AA-4F99-AE30-AD762DB56262}"/>
    <dgm:cxn modelId="{20803EF8-96DE-4C37-9EFA-9C8B65C00B66}" type="presOf" srcId="{09BE9B2E-8F21-4A4F-A01A-7785EA665780}" destId="{24203871-9663-4AE1-9D88-38CE0FF60DEB}" srcOrd="0" destOrd="0" presId="urn:microsoft.com/office/officeart/2005/8/layout/default#4"/>
    <dgm:cxn modelId="{A9E0C2CF-7AFE-4BB8-8548-62F5CC8AF214}" type="presOf" srcId="{13BCFC3F-071D-4350-A2FD-A101321D9616}" destId="{2922EF46-38BA-4E64-9B70-7F8AADC06556}" srcOrd="0" destOrd="0" presId="urn:microsoft.com/office/officeart/2005/8/layout/default#4"/>
    <dgm:cxn modelId="{E528D75A-9044-4797-82C2-C9D53585CBB2}" srcId="{09BE9B2E-8F21-4A4F-A01A-7785EA665780}" destId="{6D301A0D-CA41-4022-810A-F0B887C26165}" srcOrd="2" destOrd="0" parTransId="{D9D872C8-CFBA-40C0-9111-5E9D8CE0F4DF}" sibTransId="{1B5D13C4-3077-48FF-885E-4FF986FC4846}"/>
    <dgm:cxn modelId="{D6E2FE55-C922-486A-A74E-AFAF21C1B647}" type="presOf" srcId="{6D301A0D-CA41-4022-810A-F0B887C26165}" destId="{4710AC35-7CA0-4672-B9BF-7FB3E7171580}" srcOrd="0" destOrd="0" presId="urn:microsoft.com/office/officeart/2005/8/layout/default#4"/>
    <dgm:cxn modelId="{34CD5BA9-78A2-423C-A319-7BA32BD6240B}" srcId="{09BE9B2E-8F21-4A4F-A01A-7785EA665780}" destId="{3ED774F8-48A8-4E64-AD39-B8471FD7DE65}" srcOrd="1" destOrd="0" parTransId="{48180CDF-C3FE-4C11-AD1C-8AF9DD26896F}" sibTransId="{6FF414BD-0B1A-4CF8-8828-800881E8A903}"/>
    <dgm:cxn modelId="{D4ABD950-205A-45FD-B791-C8EA995179D4}" type="presOf" srcId="{023372F7-2AF3-4AE1-AA2D-00C9088897DF}" destId="{9D421044-355E-490B-BC39-338C5D1DCC13}" srcOrd="0" destOrd="0" presId="urn:microsoft.com/office/officeart/2005/8/layout/default#4"/>
    <dgm:cxn modelId="{D4D25B97-868C-4A7C-97A8-4A3FDB4C1CEA}" type="presParOf" srcId="{24203871-9663-4AE1-9D88-38CE0FF60DEB}" destId="{9D421044-355E-490B-BC39-338C5D1DCC13}" srcOrd="0" destOrd="0" presId="urn:microsoft.com/office/officeart/2005/8/layout/default#4"/>
    <dgm:cxn modelId="{77D870BE-0D6C-498D-AAC6-436B45F7A416}" type="presParOf" srcId="{24203871-9663-4AE1-9D88-38CE0FF60DEB}" destId="{E68A25AC-EAD9-483E-821E-BBA5EA6BE31A}" srcOrd="1" destOrd="0" presId="urn:microsoft.com/office/officeart/2005/8/layout/default#4"/>
    <dgm:cxn modelId="{4F954764-5B3A-45AF-B806-DBD39501A38A}" type="presParOf" srcId="{24203871-9663-4AE1-9D88-38CE0FF60DEB}" destId="{0ADF6722-2B2C-477A-A1A3-15F1DC0019D6}" srcOrd="2" destOrd="0" presId="urn:microsoft.com/office/officeart/2005/8/layout/default#4"/>
    <dgm:cxn modelId="{A81C6B13-7CDB-481A-A787-024822355DB3}" type="presParOf" srcId="{24203871-9663-4AE1-9D88-38CE0FF60DEB}" destId="{BAB4355E-6D4F-409A-BA72-4AD256A2A536}" srcOrd="3" destOrd="0" presId="urn:microsoft.com/office/officeart/2005/8/layout/default#4"/>
    <dgm:cxn modelId="{6DB00A1D-B3D3-4E82-ACD1-FD337341C429}" type="presParOf" srcId="{24203871-9663-4AE1-9D88-38CE0FF60DEB}" destId="{4710AC35-7CA0-4672-B9BF-7FB3E7171580}" srcOrd="4" destOrd="0" presId="urn:microsoft.com/office/officeart/2005/8/layout/default#4"/>
    <dgm:cxn modelId="{9F06C631-E57D-4265-9E3A-99A4064CF422}" type="presParOf" srcId="{24203871-9663-4AE1-9D88-38CE0FF60DEB}" destId="{68073460-C667-4BDC-9766-D56AC02C8768}" srcOrd="5" destOrd="0" presId="urn:microsoft.com/office/officeart/2005/8/layout/default#4"/>
    <dgm:cxn modelId="{C226CABD-5FBC-4856-8F58-172CEF3962D3}" type="presParOf" srcId="{24203871-9663-4AE1-9D88-38CE0FF60DEB}" destId="{2922EF46-38BA-4E64-9B70-7F8AADC06556}" srcOrd="6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EC121D-026F-4F06-B4F0-C67122849A95}" type="doc">
      <dgm:prSet loTypeId="urn:microsoft.com/office/officeart/2005/8/layout/default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34F48D-519E-4A49-AA60-5D836C31EC87}">
      <dgm:prSet phldrT="[Text]" custT="1"/>
      <dgm:spPr>
        <a:solidFill>
          <a:srgbClr val="764885"/>
        </a:solidFill>
      </dgm:spPr>
      <dgm:t>
        <a:bodyPr/>
        <a:lstStyle/>
        <a:p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value of NAV increases when the market is high resulting in more profit.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1D6421-0173-4F39-AFA8-CDC767EB2455}" type="parTrans" cxnId="{798D5EE7-2778-4425-B0E7-560355399340}">
      <dgm:prSet/>
      <dgm:spPr/>
      <dgm:t>
        <a:bodyPr/>
        <a:lstStyle/>
        <a:p>
          <a:endParaRPr lang="en-US"/>
        </a:p>
      </dgm:t>
    </dgm:pt>
    <dgm:pt modelId="{9BB4F177-BD8A-4AF5-B22B-DF3CB996EC36}" type="sibTrans" cxnId="{798D5EE7-2778-4425-B0E7-560355399340}">
      <dgm:prSet/>
      <dgm:spPr/>
      <dgm:t>
        <a:bodyPr/>
        <a:lstStyle/>
        <a:p>
          <a:endParaRPr lang="en-US"/>
        </a:p>
      </dgm:t>
    </dgm:pt>
    <dgm:pt modelId="{D13E160E-F093-4310-9A54-5FA127C54B7D}">
      <dgm:prSet phldrT="[Text]" custT="1"/>
      <dgm:spPr>
        <a:solidFill>
          <a:srgbClr val="764885"/>
        </a:solidFill>
      </dgm:spPr>
      <dgm:t>
        <a:bodyPr/>
        <a:lstStyle/>
        <a:p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Scheme can be suitable for people expecting regular income.  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D6699C-7A38-4440-9929-182FEE858218}" type="parTrans" cxnId="{C9F2371A-D0EE-4DFD-96F9-54616AD172BA}">
      <dgm:prSet/>
      <dgm:spPr/>
      <dgm:t>
        <a:bodyPr/>
        <a:lstStyle/>
        <a:p>
          <a:endParaRPr lang="en-US"/>
        </a:p>
      </dgm:t>
    </dgm:pt>
    <dgm:pt modelId="{68299033-E195-4C07-80FB-C1EFA7E72C3C}" type="sibTrans" cxnId="{C9F2371A-D0EE-4DFD-96F9-54616AD172BA}">
      <dgm:prSet/>
      <dgm:spPr/>
      <dgm:t>
        <a:bodyPr/>
        <a:lstStyle/>
        <a:p>
          <a:endParaRPr lang="en-US"/>
        </a:p>
      </dgm:t>
    </dgm:pt>
    <dgm:pt modelId="{2DA0D1AB-3789-4F4F-8EC3-C79C196899B2}">
      <dgm:prSet phldrT="[Text]" custT="1"/>
      <dgm:spPr>
        <a:solidFill>
          <a:srgbClr val="764885"/>
        </a:solidFill>
      </dgm:spPr>
      <dgm:t>
        <a:bodyPr/>
        <a:lstStyle/>
        <a:p>
          <a:r>
            <a:rPr lang="en-US" sz="24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Dividends may be paid annually,monthly,quarterly or half yearly. </a:t>
          </a:r>
        </a:p>
      </dgm:t>
    </dgm:pt>
    <dgm:pt modelId="{6CD15823-407F-4E56-9599-8694759B033B}" type="parTrans" cxnId="{87C95D56-9056-491C-B74A-88BB909ED172}">
      <dgm:prSet/>
      <dgm:spPr/>
      <dgm:t>
        <a:bodyPr/>
        <a:lstStyle/>
        <a:p>
          <a:endParaRPr lang="en-US"/>
        </a:p>
      </dgm:t>
    </dgm:pt>
    <dgm:pt modelId="{9543962F-B386-4CE7-9096-E62A99743F65}" type="sibTrans" cxnId="{87C95D56-9056-491C-B74A-88BB909ED172}">
      <dgm:prSet/>
      <dgm:spPr/>
      <dgm:t>
        <a:bodyPr/>
        <a:lstStyle/>
        <a:p>
          <a:endParaRPr lang="en-US"/>
        </a:p>
      </dgm:t>
    </dgm:pt>
    <dgm:pt modelId="{71F34CF5-0EC3-439D-90E4-B61FB65FC504}" type="pres">
      <dgm:prSet presAssocID="{49EC121D-026F-4F06-B4F0-C67122849A9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E2C318-99B5-4F50-9D33-FD10C78D5069}" type="pres">
      <dgm:prSet presAssocID="{8134F48D-519E-4A49-AA60-5D836C31EC8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E538F-4EC8-416A-9C1B-02537A0AB12C}" type="pres">
      <dgm:prSet presAssocID="{9BB4F177-BD8A-4AF5-B22B-DF3CB996EC36}" presName="sibTrans" presStyleCnt="0"/>
      <dgm:spPr/>
    </dgm:pt>
    <dgm:pt modelId="{3D4B6E7F-C709-4DA6-AB71-CFE2430C4435}" type="pres">
      <dgm:prSet presAssocID="{D13E160E-F093-4310-9A54-5FA127C54B7D}" presName="node" presStyleLbl="node1" presStyleIdx="1" presStyleCnt="3" custLinFactNeighborX="19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E55981-CF39-4FCE-891D-EE1A8BAEC97B}" type="pres">
      <dgm:prSet presAssocID="{68299033-E195-4C07-80FB-C1EFA7E72C3C}" presName="sibTrans" presStyleCnt="0"/>
      <dgm:spPr/>
    </dgm:pt>
    <dgm:pt modelId="{70B28A7B-4248-4F3F-A8F1-DE7C2812C825}" type="pres">
      <dgm:prSet presAssocID="{2DA0D1AB-3789-4F4F-8EC3-C79C196899B2}" presName="node" presStyleLbl="node1" presStyleIdx="2" presStyleCnt="3" custScaleX="105981" custScaleY="93904" custLinFactNeighborX="3" custLinFactNeighborY="19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063475-DC29-4C8C-8123-00F5C2B5445D}" type="presOf" srcId="{8134F48D-519E-4A49-AA60-5D836C31EC87}" destId="{B2E2C318-99B5-4F50-9D33-FD10C78D5069}" srcOrd="0" destOrd="0" presId="urn:microsoft.com/office/officeart/2005/8/layout/default#5"/>
    <dgm:cxn modelId="{87C95D56-9056-491C-B74A-88BB909ED172}" srcId="{49EC121D-026F-4F06-B4F0-C67122849A95}" destId="{2DA0D1AB-3789-4F4F-8EC3-C79C196899B2}" srcOrd="2" destOrd="0" parTransId="{6CD15823-407F-4E56-9599-8694759B033B}" sibTransId="{9543962F-B386-4CE7-9096-E62A99743F65}"/>
    <dgm:cxn modelId="{4CA0D242-C795-4F20-8AE9-37D1AA59FB09}" type="presOf" srcId="{49EC121D-026F-4F06-B4F0-C67122849A95}" destId="{71F34CF5-0EC3-439D-90E4-B61FB65FC504}" srcOrd="0" destOrd="0" presId="urn:microsoft.com/office/officeart/2005/8/layout/default#5"/>
    <dgm:cxn modelId="{1D143DC8-BBDB-4F1C-A0D0-8C1DCDED0B57}" type="presOf" srcId="{D13E160E-F093-4310-9A54-5FA127C54B7D}" destId="{3D4B6E7F-C709-4DA6-AB71-CFE2430C4435}" srcOrd="0" destOrd="0" presId="urn:microsoft.com/office/officeart/2005/8/layout/default#5"/>
    <dgm:cxn modelId="{C9F2371A-D0EE-4DFD-96F9-54616AD172BA}" srcId="{49EC121D-026F-4F06-B4F0-C67122849A95}" destId="{D13E160E-F093-4310-9A54-5FA127C54B7D}" srcOrd="1" destOrd="0" parTransId="{B7D6699C-7A38-4440-9929-182FEE858218}" sibTransId="{68299033-E195-4C07-80FB-C1EFA7E72C3C}"/>
    <dgm:cxn modelId="{798D5EE7-2778-4425-B0E7-560355399340}" srcId="{49EC121D-026F-4F06-B4F0-C67122849A95}" destId="{8134F48D-519E-4A49-AA60-5D836C31EC87}" srcOrd="0" destOrd="0" parTransId="{8C1D6421-0173-4F39-AFA8-CDC767EB2455}" sibTransId="{9BB4F177-BD8A-4AF5-B22B-DF3CB996EC36}"/>
    <dgm:cxn modelId="{F403C7B6-BDE9-4955-8406-DBBE8482BCD4}" type="presOf" srcId="{2DA0D1AB-3789-4F4F-8EC3-C79C196899B2}" destId="{70B28A7B-4248-4F3F-A8F1-DE7C2812C825}" srcOrd="0" destOrd="0" presId="urn:microsoft.com/office/officeart/2005/8/layout/default#5"/>
    <dgm:cxn modelId="{52192FC6-056C-46F7-9AF1-7A3B963529C9}" type="presParOf" srcId="{71F34CF5-0EC3-439D-90E4-B61FB65FC504}" destId="{B2E2C318-99B5-4F50-9D33-FD10C78D5069}" srcOrd="0" destOrd="0" presId="urn:microsoft.com/office/officeart/2005/8/layout/default#5"/>
    <dgm:cxn modelId="{E2AA4C34-05EA-45E2-9593-C444BB18B06D}" type="presParOf" srcId="{71F34CF5-0EC3-439D-90E4-B61FB65FC504}" destId="{9A2E538F-4EC8-416A-9C1B-02537A0AB12C}" srcOrd="1" destOrd="0" presId="urn:microsoft.com/office/officeart/2005/8/layout/default#5"/>
    <dgm:cxn modelId="{0B453DC4-496D-482B-A095-10DF39081511}" type="presParOf" srcId="{71F34CF5-0EC3-439D-90E4-B61FB65FC504}" destId="{3D4B6E7F-C709-4DA6-AB71-CFE2430C4435}" srcOrd="2" destOrd="0" presId="urn:microsoft.com/office/officeart/2005/8/layout/default#5"/>
    <dgm:cxn modelId="{81BA1D35-BC2B-4F8D-AEC0-25CFF07BEA01}" type="presParOf" srcId="{71F34CF5-0EC3-439D-90E4-B61FB65FC504}" destId="{CCE55981-CF39-4FCE-891D-EE1A8BAEC97B}" srcOrd="3" destOrd="0" presId="urn:microsoft.com/office/officeart/2005/8/layout/default#5"/>
    <dgm:cxn modelId="{9E0048F2-A8EB-49C3-B46C-02CE6616396C}" type="presParOf" srcId="{71F34CF5-0EC3-439D-90E4-B61FB65FC504}" destId="{70B28A7B-4248-4F3F-A8F1-DE7C2812C825}" srcOrd="4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27123C-4D19-4721-A794-D2BAEAB1DC8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DC0EFE-060D-4F14-A418-2344B19C90FA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24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Tax implication</a:t>
          </a:r>
          <a:endParaRPr lang="en-US" sz="2400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4DB15D-F83F-45EF-B176-63E322B611A5}" type="parTrans" cxnId="{E3DC9858-8889-482D-BECA-65068E65146D}">
      <dgm:prSet/>
      <dgm:spPr/>
      <dgm:t>
        <a:bodyPr/>
        <a:lstStyle/>
        <a:p>
          <a:endParaRPr lang="en-US"/>
        </a:p>
      </dgm:t>
    </dgm:pt>
    <dgm:pt modelId="{4F9BE195-6A1A-4230-8FC4-C8BEEBA50915}" type="sibTrans" cxnId="{E3DC9858-8889-482D-BECA-65068E65146D}">
      <dgm:prSet/>
      <dgm:spPr/>
      <dgm:t>
        <a:bodyPr/>
        <a:lstStyle/>
        <a:p>
          <a:endParaRPr lang="en-US"/>
        </a:p>
      </dgm:t>
    </dgm:pt>
    <dgm:pt modelId="{C15C1E27-A51B-4812-BA34-6BB161E18BD3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22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Capital gain tax</a:t>
          </a:r>
          <a:endParaRPr lang="en-US" sz="2200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BB2B9B-3801-4294-8BD8-B48EA387EFB8}" type="parTrans" cxnId="{4948341B-0FD4-4C43-BF7D-3A72E624D732}">
      <dgm:prSet/>
      <dgm:spPr/>
      <dgm:t>
        <a:bodyPr/>
        <a:lstStyle/>
        <a:p>
          <a:endParaRPr lang="en-US"/>
        </a:p>
      </dgm:t>
    </dgm:pt>
    <dgm:pt modelId="{07CF2BD5-5C59-46DD-84B6-93C7E1C9BAB0}" type="sibTrans" cxnId="{4948341B-0FD4-4C43-BF7D-3A72E624D732}">
      <dgm:prSet/>
      <dgm:spPr/>
      <dgm:t>
        <a:bodyPr/>
        <a:lstStyle/>
        <a:p>
          <a:endParaRPr lang="en-US"/>
        </a:p>
      </dgm:t>
    </dgm:pt>
    <dgm:pt modelId="{1D01F3F6-572D-4A9C-9DDD-CCF16BDF1E6A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2000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STCG</a:t>
          </a:r>
        </a:p>
        <a:p>
          <a:r>
            <a:rPr lang="en-US" sz="20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holding period of up to one year. </a:t>
          </a:r>
        </a:p>
        <a:p>
          <a:r>
            <a:rPr lang="en-US" sz="20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STCG is taxed at 15%.</a:t>
          </a:r>
          <a:endParaRPr lang="en-US" sz="2000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33DAE4-7E22-4B94-A52F-44AFC291AD2F}" type="parTrans" cxnId="{47FBB48F-0A46-497F-BE10-8C65BEC49C78}">
      <dgm:prSet/>
      <dgm:spPr/>
      <dgm:t>
        <a:bodyPr/>
        <a:lstStyle/>
        <a:p>
          <a:endParaRPr lang="en-US"/>
        </a:p>
      </dgm:t>
    </dgm:pt>
    <dgm:pt modelId="{DCAACE5D-50C1-4CB7-A3D4-4A313AD10869}" type="sibTrans" cxnId="{47FBB48F-0A46-497F-BE10-8C65BEC49C78}">
      <dgm:prSet/>
      <dgm:spPr/>
      <dgm:t>
        <a:bodyPr/>
        <a:lstStyle/>
        <a:p>
          <a:endParaRPr lang="en-US"/>
        </a:p>
      </dgm:t>
    </dgm:pt>
    <dgm:pt modelId="{78F8FA51-3E2E-4C2D-9E19-81F666220C57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2000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LTCG</a:t>
          </a:r>
        </a:p>
        <a:p>
          <a:r>
            <a:rPr lang="en-US" sz="2000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holding period of more than one year. </a:t>
          </a:r>
        </a:p>
        <a:p>
          <a:r>
            <a:rPr lang="en-US" sz="2000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There is no tax on LTCG of up to </a:t>
          </a:r>
          <a:r>
            <a:rPr lang="en-US" sz="2000" b="0" i="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Rs</a:t>
          </a:r>
          <a:r>
            <a:rPr lang="en-US" sz="2000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1 lakh above that 10% tax</a:t>
          </a:r>
          <a:endParaRPr lang="en-US" sz="20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59B64C-3259-4250-B274-5590DC932DB6}" type="parTrans" cxnId="{8E017D09-B1A3-4D8D-8536-79FD4CD9D5EC}">
      <dgm:prSet/>
      <dgm:spPr/>
      <dgm:t>
        <a:bodyPr/>
        <a:lstStyle/>
        <a:p>
          <a:endParaRPr lang="en-US"/>
        </a:p>
      </dgm:t>
    </dgm:pt>
    <dgm:pt modelId="{EBD06B73-4F36-4170-A052-BAB7605E891F}" type="sibTrans" cxnId="{8E017D09-B1A3-4D8D-8536-79FD4CD9D5EC}">
      <dgm:prSet/>
      <dgm:spPr/>
      <dgm:t>
        <a:bodyPr/>
        <a:lstStyle/>
        <a:p>
          <a:endParaRPr lang="en-US"/>
        </a:p>
      </dgm:t>
    </dgm:pt>
    <dgm:pt modelId="{422C93B3-9558-4401-9537-2796B9276EC2}">
      <dgm:prSet phldrT="[Text]" custT="1"/>
      <dgm:spPr>
        <a:solidFill>
          <a:schemeClr val="bg1">
            <a:alpha val="89804"/>
          </a:schemeClr>
        </a:solidFill>
      </dgm:spPr>
      <dgm:t>
        <a:bodyPr/>
        <a:lstStyle/>
        <a:p>
          <a:r>
            <a:rPr lang="en-US" sz="22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Direct distribution tax</a:t>
          </a:r>
        </a:p>
        <a:p>
          <a:r>
            <a:rPr lang="en-US" sz="2200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(DDT) 10% to be deducted before paying dividend to unitholders</a:t>
          </a:r>
          <a:endParaRPr lang="en-US" sz="22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D2E61A-B0BA-4B1F-B439-C0086FA42CEE}" type="parTrans" cxnId="{93E4AB8B-C809-4D34-8F17-B40BEF76640B}">
      <dgm:prSet/>
      <dgm:spPr/>
      <dgm:t>
        <a:bodyPr/>
        <a:lstStyle/>
        <a:p>
          <a:endParaRPr lang="en-US"/>
        </a:p>
      </dgm:t>
    </dgm:pt>
    <dgm:pt modelId="{A0BDC7CA-E1B5-400C-9744-8805277CE25E}" type="sibTrans" cxnId="{93E4AB8B-C809-4D34-8F17-B40BEF76640B}">
      <dgm:prSet/>
      <dgm:spPr/>
      <dgm:t>
        <a:bodyPr/>
        <a:lstStyle/>
        <a:p>
          <a:endParaRPr lang="en-US"/>
        </a:p>
      </dgm:t>
    </dgm:pt>
    <dgm:pt modelId="{7974FCE1-DFDC-4234-AE2A-3BA3AB183468}" type="pres">
      <dgm:prSet presAssocID="{9027123C-4D19-4721-A794-D2BAEAB1DC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056CB00-84BE-4ED8-A11B-1772D7232EC0}" type="pres">
      <dgm:prSet presAssocID="{95DC0EFE-060D-4F14-A418-2344B19C90FA}" presName="hierRoot1" presStyleCnt="0"/>
      <dgm:spPr/>
    </dgm:pt>
    <dgm:pt modelId="{EE68120D-17E1-4F3A-B523-90770D5614C3}" type="pres">
      <dgm:prSet presAssocID="{95DC0EFE-060D-4F14-A418-2344B19C90FA}" presName="composite" presStyleCnt="0"/>
      <dgm:spPr/>
    </dgm:pt>
    <dgm:pt modelId="{5F838045-55AB-4120-8559-06485164A7A2}" type="pres">
      <dgm:prSet presAssocID="{95DC0EFE-060D-4F14-A418-2344B19C90FA}" presName="background" presStyleLbl="node0" presStyleIdx="0" presStyleCnt="1"/>
      <dgm:spPr>
        <a:solidFill>
          <a:schemeClr val="accent5">
            <a:lumMod val="60000"/>
            <a:lumOff val="40000"/>
          </a:schemeClr>
        </a:solidFill>
      </dgm:spPr>
    </dgm:pt>
    <dgm:pt modelId="{B71142FE-07F9-4644-9825-F04EBD346395}" type="pres">
      <dgm:prSet presAssocID="{95DC0EFE-060D-4F14-A418-2344B19C90FA}" presName="text" presStyleLbl="fgAcc0" presStyleIdx="0" presStyleCnt="1" custScaleY="58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468770-BFFE-44D9-9B57-ECE1A4210B9F}" type="pres">
      <dgm:prSet presAssocID="{95DC0EFE-060D-4F14-A418-2344B19C90FA}" presName="hierChild2" presStyleCnt="0"/>
      <dgm:spPr/>
    </dgm:pt>
    <dgm:pt modelId="{7E88CE9B-99CF-406E-8093-ADB6D5096CD1}" type="pres">
      <dgm:prSet presAssocID="{49BB2B9B-3801-4294-8BD8-B48EA387EFB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D19ACB64-84C4-48EE-86C1-5F535BA51FBA}" type="pres">
      <dgm:prSet presAssocID="{C15C1E27-A51B-4812-BA34-6BB161E18BD3}" presName="hierRoot2" presStyleCnt="0"/>
      <dgm:spPr/>
    </dgm:pt>
    <dgm:pt modelId="{E2B00D0C-82CC-4FDE-806C-DCC11196A63D}" type="pres">
      <dgm:prSet presAssocID="{C15C1E27-A51B-4812-BA34-6BB161E18BD3}" presName="composite2" presStyleCnt="0"/>
      <dgm:spPr/>
    </dgm:pt>
    <dgm:pt modelId="{852B84BC-6A51-41AC-A6CC-527E7B7B8A0F}" type="pres">
      <dgm:prSet presAssocID="{C15C1E27-A51B-4812-BA34-6BB161E18BD3}" presName="background2" presStyleLbl="node2" presStyleIdx="0" presStyleCnt="2"/>
      <dgm:spPr>
        <a:solidFill>
          <a:schemeClr val="accent6">
            <a:lumMod val="75000"/>
          </a:schemeClr>
        </a:solidFill>
      </dgm:spPr>
    </dgm:pt>
    <dgm:pt modelId="{CD6695A2-CECF-461B-9E27-E74FC17AF60C}" type="pres">
      <dgm:prSet presAssocID="{C15C1E27-A51B-4812-BA34-6BB161E18BD3}" presName="text2" presStyleLbl="fgAcc2" presStyleIdx="0" presStyleCnt="2" custScaleX="103189" custScaleY="48106" custLinFactNeighborX="-1447" custLinFactNeighborY="-122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1E58F2-E282-4C60-A8AD-D1202F212BE0}" type="pres">
      <dgm:prSet presAssocID="{C15C1E27-A51B-4812-BA34-6BB161E18BD3}" presName="hierChild3" presStyleCnt="0"/>
      <dgm:spPr/>
    </dgm:pt>
    <dgm:pt modelId="{4F63FD39-3B2D-4D16-BE55-83AB48B905FB}" type="pres">
      <dgm:prSet presAssocID="{A433DAE4-7E22-4B94-A52F-44AFC291AD2F}" presName="Name17" presStyleLbl="parChTrans1D3" presStyleIdx="0" presStyleCnt="2"/>
      <dgm:spPr/>
      <dgm:t>
        <a:bodyPr/>
        <a:lstStyle/>
        <a:p>
          <a:endParaRPr lang="en-US"/>
        </a:p>
      </dgm:t>
    </dgm:pt>
    <dgm:pt modelId="{2036849B-4DB3-4254-9450-8D8059C56F1B}" type="pres">
      <dgm:prSet presAssocID="{1D01F3F6-572D-4A9C-9DDD-CCF16BDF1E6A}" presName="hierRoot3" presStyleCnt="0"/>
      <dgm:spPr/>
    </dgm:pt>
    <dgm:pt modelId="{006438CE-FBAD-412A-A3C7-2E007958D1E5}" type="pres">
      <dgm:prSet presAssocID="{1D01F3F6-572D-4A9C-9DDD-CCF16BDF1E6A}" presName="composite3" presStyleCnt="0"/>
      <dgm:spPr/>
    </dgm:pt>
    <dgm:pt modelId="{8047E151-212A-4480-8F36-6AE40AC5009D}" type="pres">
      <dgm:prSet presAssocID="{1D01F3F6-572D-4A9C-9DDD-CCF16BDF1E6A}" presName="background3" presStyleLbl="node3" presStyleIdx="0" presStyleCnt="2"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8169FC2-A180-4955-A0E0-89116A38A78E}" type="pres">
      <dgm:prSet presAssocID="{1D01F3F6-572D-4A9C-9DDD-CCF16BDF1E6A}" presName="text3" presStyleLbl="fgAcc3" presStyleIdx="0" presStyleCnt="2" custLinFactNeighborY="-121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4A064D-391E-4FE9-AD4B-5DC4BB8BF894}" type="pres">
      <dgm:prSet presAssocID="{1D01F3F6-572D-4A9C-9DDD-CCF16BDF1E6A}" presName="hierChild4" presStyleCnt="0"/>
      <dgm:spPr/>
    </dgm:pt>
    <dgm:pt modelId="{455E02E6-0C5A-4D87-A7F5-93C094B9C84F}" type="pres">
      <dgm:prSet presAssocID="{5659B64C-3259-4250-B274-5590DC932DB6}" presName="Name17" presStyleLbl="parChTrans1D3" presStyleIdx="1" presStyleCnt="2"/>
      <dgm:spPr/>
      <dgm:t>
        <a:bodyPr/>
        <a:lstStyle/>
        <a:p>
          <a:endParaRPr lang="en-US"/>
        </a:p>
      </dgm:t>
    </dgm:pt>
    <dgm:pt modelId="{E363ACB3-DBDE-4ABF-A7A3-4F0B5ACD340E}" type="pres">
      <dgm:prSet presAssocID="{78F8FA51-3E2E-4C2D-9E19-81F666220C57}" presName="hierRoot3" presStyleCnt="0"/>
      <dgm:spPr/>
    </dgm:pt>
    <dgm:pt modelId="{0413F85D-1C59-424E-91C5-7D49C7AB5E4E}" type="pres">
      <dgm:prSet presAssocID="{78F8FA51-3E2E-4C2D-9E19-81F666220C57}" presName="composite3" presStyleCnt="0"/>
      <dgm:spPr/>
    </dgm:pt>
    <dgm:pt modelId="{5DC11821-4972-4149-8BBB-851F92861167}" type="pres">
      <dgm:prSet presAssocID="{78F8FA51-3E2E-4C2D-9E19-81F666220C57}" presName="background3" presStyleLbl="node3" presStyleIdx="1" presStyleCnt="2"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CD2D80A-ABF5-4454-BF87-941D847A106A}" type="pres">
      <dgm:prSet presAssocID="{78F8FA51-3E2E-4C2D-9E19-81F666220C57}" presName="text3" presStyleLbl="fgAcc3" presStyleIdx="1" presStyleCnt="2" custScaleX="108467" custScaleY="141443" custLinFactNeighborX="-2787" custLinFactNeighborY="-199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874E3A-FCDE-49D0-BB0B-6F975E258ECE}" type="pres">
      <dgm:prSet presAssocID="{78F8FA51-3E2E-4C2D-9E19-81F666220C57}" presName="hierChild4" presStyleCnt="0"/>
      <dgm:spPr/>
    </dgm:pt>
    <dgm:pt modelId="{A8FA5EB1-8C99-4105-AFF0-A46832CC1162}" type="pres">
      <dgm:prSet presAssocID="{BFD2E61A-B0BA-4B1F-B439-C0086FA42C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3035B794-7FBE-493B-839A-26E6F2AC53A2}" type="pres">
      <dgm:prSet presAssocID="{422C93B3-9558-4401-9537-2796B9276EC2}" presName="hierRoot2" presStyleCnt="0"/>
      <dgm:spPr/>
    </dgm:pt>
    <dgm:pt modelId="{858D19EA-6AC0-44BB-BF93-28271378C938}" type="pres">
      <dgm:prSet presAssocID="{422C93B3-9558-4401-9537-2796B9276EC2}" presName="composite2" presStyleCnt="0"/>
      <dgm:spPr/>
    </dgm:pt>
    <dgm:pt modelId="{941B8A9D-76F0-4DAD-94B1-E30CADEE26DE}" type="pres">
      <dgm:prSet presAssocID="{422C93B3-9558-4401-9537-2796B9276EC2}" presName="background2" presStyleLbl="node2" presStyleIdx="1" presStyleCnt="2"/>
      <dgm:spPr>
        <a:solidFill>
          <a:schemeClr val="accent6">
            <a:lumMod val="75000"/>
          </a:schemeClr>
        </a:solidFill>
      </dgm:spPr>
    </dgm:pt>
    <dgm:pt modelId="{70880B4C-7AF7-423F-86B0-E4DAB6793A10}" type="pres">
      <dgm:prSet presAssocID="{422C93B3-9558-4401-9537-2796B9276EC2}" presName="text2" presStyleLbl="fgAcc2" presStyleIdx="1" presStyleCnt="2" custScaleX="106676" custScaleY="142246" custLinFactNeighborX="-2538" custLinFactNeighborY="-96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851E3B-CF49-4A49-BF94-CB8329C195B6}" type="pres">
      <dgm:prSet presAssocID="{422C93B3-9558-4401-9537-2796B9276EC2}" presName="hierChild3" presStyleCnt="0"/>
      <dgm:spPr/>
    </dgm:pt>
  </dgm:ptLst>
  <dgm:cxnLst>
    <dgm:cxn modelId="{8F96EDC9-EBCD-4DBC-99A4-766E2A22FD9F}" type="presOf" srcId="{A433DAE4-7E22-4B94-A52F-44AFC291AD2F}" destId="{4F63FD39-3B2D-4D16-BE55-83AB48B905FB}" srcOrd="0" destOrd="0" presId="urn:microsoft.com/office/officeart/2005/8/layout/hierarchy1"/>
    <dgm:cxn modelId="{8E017D09-B1A3-4D8D-8536-79FD4CD9D5EC}" srcId="{C15C1E27-A51B-4812-BA34-6BB161E18BD3}" destId="{78F8FA51-3E2E-4C2D-9E19-81F666220C57}" srcOrd="1" destOrd="0" parTransId="{5659B64C-3259-4250-B274-5590DC932DB6}" sibTransId="{EBD06B73-4F36-4170-A052-BAB7605E891F}"/>
    <dgm:cxn modelId="{47FBB48F-0A46-497F-BE10-8C65BEC49C78}" srcId="{C15C1E27-A51B-4812-BA34-6BB161E18BD3}" destId="{1D01F3F6-572D-4A9C-9DDD-CCF16BDF1E6A}" srcOrd="0" destOrd="0" parTransId="{A433DAE4-7E22-4B94-A52F-44AFC291AD2F}" sibTransId="{DCAACE5D-50C1-4CB7-A3D4-4A313AD10869}"/>
    <dgm:cxn modelId="{93E4AB8B-C809-4D34-8F17-B40BEF76640B}" srcId="{95DC0EFE-060D-4F14-A418-2344B19C90FA}" destId="{422C93B3-9558-4401-9537-2796B9276EC2}" srcOrd="1" destOrd="0" parTransId="{BFD2E61A-B0BA-4B1F-B439-C0086FA42CEE}" sibTransId="{A0BDC7CA-E1B5-400C-9744-8805277CE25E}"/>
    <dgm:cxn modelId="{8154A989-D96F-4559-9513-33BFD8B760C3}" type="presOf" srcId="{C15C1E27-A51B-4812-BA34-6BB161E18BD3}" destId="{CD6695A2-CECF-461B-9E27-E74FC17AF60C}" srcOrd="0" destOrd="0" presId="urn:microsoft.com/office/officeart/2005/8/layout/hierarchy1"/>
    <dgm:cxn modelId="{E3DC9858-8889-482D-BECA-65068E65146D}" srcId="{9027123C-4D19-4721-A794-D2BAEAB1DC8C}" destId="{95DC0EFE-060D-4F14-A418-2344B19C90FA}" srcOrd="0" destOrd="0" parTransId="{BD4DB15D-F83F-45EF-B176-63E322B611A5}" sibTransId="{4F9BE195-6A1A-4230-8FC4-C8BEEBA50915}"/>
    <dgm:cxn modelId="{28C41FD4-0078-42DD-B1DF-97AC560B5819}" type="presOf" srcId="{9027123C-4D19-4721-A794-D2BAEAB1DC8C}" destId="{7974FCE1-DFDC-4234-AE2A-3BA3AB183468}" srcOrd="0" destOrd="0" presId="urn:microsoft.com/office/officeart/2005/8/layout/hierarchy1"/>
    <dgm:cxn modelId="{4948341B-0FD4-4C43-BF7D-3A72E624D732}" srcId="{95DC0EFE-060D-4F14-A418-2344B19C90FA}" destId="{C15C1E27-A51B-4812-BA34-6BB161E18BD3}" srcOrd="0" destOrd="0" parTransId="{49BB2B9B-3801-4294-8BD8-B48EA387EFB8}" sibTransId="{07CF2BD5-5C59-46DD-84B6-93C7E1C9BAB0}"/>
    <dgm:cxn modelId="{0585137A-E1CB-4D04-80D3-956CB4CBB13D}" type="presOf" srcId="{95DC0EFE-060D-4F14-A418-2344B19C90FA}" destId="{B71142FE-07F9-4644-9825-F04EBD346395}" srcOrd="0" destOrd="0" presId="urn:microsoft.com/office/officeart/2005/8/layout/hierarchy1"/>
    <dgm:cxn modelId="{5704418C-9EFA-4E5F-A06C-A547059A95EA}" type="presOf" srcId="{422C93B3-9558-4401-9537-2796B9276EC2}" destId="{70880B4C-7AF7-423F-86B0-E4DAB6793A10}" srcOrd="0" destOrd="0" presId="urn:microsoft.com/office/officeart/2005/8/layout/hierarchy1"/>
    <dgm:cxn modelId="{BC3241D4-6CE2-4B83-AC65-B40E056EAA31}" type="presOf" srcId="{BFD2E61A-B0BA-4B1F-B439-C0086FA42CEE}" destId="{A8FA5EB1-8C99-4105-AFF0-A46832CC1162}" srcOrd="0" destOrd="0" presId="urn:microsoft.com/office/officeart/2005/8/layout/hierarchy1"/>
    <dgm:cxn modelId="{3D871EFC-90C3-4A2B-956D-5C1ACEA1EB56}" type="presOf" srcId="{78F8FA51-3E2E-4C2D-9E19-81F666220C57}" destId="{ECD2D80A-ABF5-4454-BF87-941D847A106A}" srcOrd="0" destOrd="0" presId="urn:microsoft.com/office/officeart/2005/8/layout/hierarchy1"/>
    <dgm:cxn modelId="{FDB5D550-8B3F-42AE-869A-F02B7178C61F}" type="presOf" srcId="{1D01F3F6-572D-4A9C-9DDD-CCF16BDF1E6A}" destId="{E8169FC2-A180-4955-A0E0-89116A38A78E}" srcOrd="0" destOrd="0" presId="urn:microsoft.com/office/officeart/2005/8/layout/hierarchy1"/>
    <dgm:cxn modelId="{D12781D8-41E0-46F8-B158-D8EFDF760C5D}" type="presOf" srcId="{49BB2B9B-3801-4294-8BD8-B48EA387EFB8}" destId="{7E88CE9B-99CF-406E-8093-ADB6D5096CD1}" srcOrd="0" destOrd="0" presId="urn:microsoft.com/office/officeart/2005/8/layout/hierarchy1"/>
    <dgm:cxn modelId="{D64E4A54-21F5-497D-B90E-8C3820D96CB2}" type="presOf" srcId="{5659B64C-3259-4250-B274-5590DC932DB6}" destId="{455E02E6-0C5A-4D87-A7F5-93C094B9C84F}" srcOrd="0" destOrd="0" presId="urn:microsoft.com/office/officeart/2005/8/layout/hierarchy1"/>
    <dgm:cxn modelId="{6C04095A-3E8D-4616-BF85-D18542A59A64}" type="presParOf" srcId="{7974FCE1-DFDC-4234-AE2A-3BA3AB183468}" destId="{F056CB00-84BE-4ED8-A11B-1772D7232EC0}" srcOrd="0" destOrd="0" presId="urn:microsoft.com/office/officeart/2005/8/layout/hierarchy1"/>
    <dgm:cxn modelId="{939CDB6D-AF92-4A75-B570-86F3F537DF39}" type="presParOf" srcId="{F056CB00-84BE-4ED8-A11B-1772D7232EC0}" destId="{EE68120D-17E1-4F3A-B523-90770D5614C3}" srcOrd="0" destOrd="0" presId="urn:microsoft.com/office/officeart/2005/8/layout/hierarchy1"/>
    <dgm:cxn modelId="{5F8B92E5-5438-4A46-8B04-B6111141A73C}" type="presParOf" srcId="{EE68120D-17E1-4F3A-B523-90770D5614C3}" destId="{5F838045-55AB-4120-8559-06485164A7A2}" srcOrd="0" destOrd="0" presId="urn:microsoft.com/office/officeart/2005/8/layout/hierarchy1"/>
    <dgm:cxn modelId="{7B4E79BA-EFB8-4A74-9989-DFDA24F823CD}" type="presParOf" srcId="{EE68120D-17E1-4F3A-B523-90770D5614C3}" destId="{B71142FE-07F9-4644-9825-F04EBD346395}" srcOrd="1" destOrd="0" presId="urn:microsoft.com/office/officeart/2005/8/layout/hierarchy1"/>
    <dgm:cxn modelId="{646F308A-807F-4B96-9338-D24CBBA7DEA6}" type="presParOf" srcId="{F056CB00-84BE-4ED8-A11B-1772D7232EC0}" destId="{35468770-BFFE-44D9-9B57-ECE1A4210B9F}" srcOrd="1" destOrd="0" presId="urn:microsoft.com/office/officeart/2005/8/layout/hierarchy1"/>
    <dgm:cxn modelId="{DBC5C593-E0A2-4CF3-8E23-B921BA25FD4F}" type="presParOf" srcId="{35468770-BFFE-44D9-9B57-ECE1A4210B9F}" destId="{7E88CE9B-99CF-406E-8093-ADB6D5096CD1}" srcOrd="0" destOrd="0" presId="urn:microsoft.com/office/officeart/2005/8/layout/hierarchy1"/>
    <dgm:cxn modelId="{B77ECB2A-F6F4-4904-AE95-CF66FC8ECB28}" type="presParOf" srcId="{35468770-BFFE-44D9-9B57-ECE1A4210B9F}" destId="{D19ACB64-84C4-48EE-86C1-5F535BA51FBA}" srcOrd="1" destOrd="0" presId="urn:microsoft.com/office/officeart/2005/8/layout/hierarchy1"/>
    <dgm:cxn modelId="{E9BABEBC-256B-42BF-A2D4-597AE1942129}" type="presParOf" srcId="{D19ACB64-84C4-48EE-86C1-5F535BA51FBA}" destId="{E2B00D0C-82CC-4FDE-806C-DCC11196A63D}" srcOrd="0" destOrd="0" presId="urn:microsoft.com/office/officeart/2005/8/layout/hierarchy1"/>
    <dgm:cxn modelId="{6D3E8213-649F-4FDF-9D9B-0B47B7D06313}" type="presParOf" srcId="{E2B00D0C-82CC-4FDE-806C-DCC11196A63D}" destId="{852B84BC-6A51-41AC-A6CC-527E7B7B8A0F}" srcOrd="0" destOrd="0" presId="urn:microsoft.com/office/officeart/2005/8/layout/hierarchy1"/>
    <dgm:cxn modelId="{7D31B922-810D-4F13-926A-03CF5E52AEB4}" type="presParOf" srcId="{E2B00D0C-82CC-4FDE-806C-DCC11196A63D}" destId="{CD6695A2-CECF-461B-9E27-E74FC17AF60C}" srcOrd="1" destOrd="0" presId="urn:microsoft.com/office/officeart/2005/8/layout/hierarchy1"/>
    <dgm:cxn modelId="{A10A06AE-8AD6-4EFD-80D6-57EE44CBBCF5}" type="presParOf" srcId="{D19ACB64-84C4-48EE-86C1-5F535BA51FBA}" destId="{A01E58F2-E282-4C60-A8AD-D1202F212BE0}" srcOrd="1" destOrd="0" presId="urn:microsoft.com/office/officeart/2005/8/layout/hierarchy1"/>
    <dgm:cxn modelId="{9CF6880D-8EB0-4ED9-8A2E-8B2EE2F7A402}" type="presParOf" srcId="{A01E58F2-E282-4C60-A8AD-D1202F212BE0}" destId="{4F63FD39-3B2D-4D16-BE55-83AB48B905FB}" srcOrd="0" destOrd="0" presId="urn:microsoft.com/office/officeart/2005/8/layout/hierarchy1"/>
    <dgm:cxn modelId="{31957AC5-7373-472D-B131-90F8879183E8}" type="presParOf" srcId="{A01E58F2-E282-4C60-A8AD-D1202F212BE0}" destId="{2036849B-4DB3-4254-9450-8D8059C56F1B}" srcOrd="1" destOrd="0" presId="urn:microsoft.com/office/officeart/2005/8/layout/hierarchy1"/>
    <dgm:cxn modelId="{9814AEFC-915F-4AA1-8E2F-2C7FD10C5FA9}" type="presParOf" srcId="{2036849B-4DB3-4254-9450-8D8059C56F1B}" destId="{006438CE-FBAD-412A-A3C7-2E007958D1E5}" srcOrd="0" destOrd="0" presId="urn:microsoft.com/office/officeart/2005/8/layout/hierarchy1"/>
    <dgm:cxn modelId="{3D4AE2BD-C4D1-449E-9E7C-AACB9BCABF24}" type="presParOf" srcId="{006438CE-FBAD-412A-A3C7-2E007958D1E5}" destId="{8047E151-212A-4480-8F36-6AE40AC5009D}" srcOrd="0" destOrd="0" presId="urn:microsoft.com/office/officeart/2005/8/layout/hierarchy1"/>
    <dgm:cxn modelId="{96244AC4-E2EF-4385-8769-73C0BD056E60}" type="presParOf" srcId="{006438CE-FBAD-412A-A3C7-2E007958D1E5}" destId="{E8169FC2-A180-4955-A0E0-89116A38A78E}" srcOrd="1" destOrd="0" presId="urn:microsoft.com/office/officeart/2005/8/layout/hierarchy1"/>
    <dgm:cxn modelId="{0D545BC9-0AB3-425E-9FE3-C4AC890810AF}" type="presParOf" srcId="{2036849B-4DB3-4254-9450-8D8059C56F1B}" destId="{744A064D-391E-4FE9-AD4B-5DC4BB8BF894}" srcOrd="1" destOrd="0" presId="urn:microsoft.com/office/officeart/2005/8/layout/hierarchy1"/>
    <dgm:cxn modelId="{49B0561E-6A5A-4C1C-AB4B-5B245C4EDF79}" type="presParOf" srcId="{A01E58F2-E282-4C60-A8AD-D1202F212BE0}" destId="{455E02E6-0C5A-4D87-A7F5-93C094B9C84F}" srcOrd="2" destOrd="0" presId="urn:microsoft.com/office/officeart/2005/8/layout/hierarchy1"/>
    <dgm:cxn modelId="{9C93E046-5AA5-41ED-8B02-D0C83AFA8DE2}" type="presParOf" srcId="{A01E58F2-E282-4C60-A8AD-D1202F212BE0}" destId="{E363ACB3-DBDE-4ABF-A7A3-4F0B5ACD340E}" srcOrd="3" destOrd="0" presId="urn:microsoft.com/office/officeart/2005/8/layout/hierarchy1"/>
    <dgm:cxn modelId="{F1E70F8C-4D74-473A-BBE4-49AB7B073C96}" type="presParOf" srcId="{E363ACB3-DBDE-4ABF-A7A3-4F0B5ACD340E}" destId="{0413F85D-1C59-424E-91C5-7D49C7AB5E4E}" srcOrd="0" destOrd="0" presId="urn:microsoft.com/office/officeart/2005/8/layout/hierarchy1"/>
    <dgm:cxn modelId="{FC0D2680-F563-428D-98BC-46DD4C390746}" type="presParOf" srcId="{0413F85D-1C59-424E-91C5-7D49C7AB5E4E}" destId="{5DC11821-4972-4149-8BBB-851F92861167}" srcOrd="0" destOrd="0" presId="urn:microsoft.com/office/officeart/2005/8/layout/hierarchy1"/>
    <dgm:cxn modelId="{D3DECD4B-CEB8-4F76-A220-106A1E57CF54}" type="presParOf" srcId="{0413F85D-1C59-424E-91C5-7D49C7AB5E4E}" destId="{ECD2D80A-ABF5-4454-BF87-941D847A106A}" srcOrd="1" destOrd="0" presId="urn:microsoft.com/office/officeart/2005/8/layout/hierarchy1"/>
    <dgm:cxn modelId="{F786BAB4-7232-4ED6-AD7A-24E53CDDB487}" type="presParOf" srcId="{E363ACB3-DBDE-4ABF-A7A3-4F0B5ACD340E}" destId="{1D874E3A-FCDE-49D0-BB0B-6F975E258ECE}" srcOrd="1" destOrd="0" presId="urn:microsoft.com/office/officeart/2005/8/layout/hierarchy1"/>
    <dgm:cxn modelId="{8A09E5E3-1BC6-4AFD-836C-9F19DD4EEDB4}" type="presParOf" srcId="{35468770-BFFE-44D9-9B57-ECE1A4210B9F}" destId="{A8FA5EB1-8C99-4105-AFF0-A46832CC1162}" srcOrd="2" destOrd="0" presId="urn:microsoft.com/office/officeart/2005/8/layout/hierarchy1"/>
    <dgm:cxn modelId="{BFA32096-9BC7-4184-BA88-AE26C68C41E3}" type="presParOf" srcId="{35468770-BFFE-44D9-9B57-ECE1A4210B9F}" destId="{3035B794-7FBE-493B-839A-26E6F2AC53A2}" srcOrd="3" destOrd="0" presId="urn:microsoft.com/office/officeart/2005/8/layout/hierarchy1"/>
    <dgm:cxn modelId="{2BFE0166-F052-4C5F-8316-479D21DC9A8A}" type="presParOf" srcId="{3035B794-7FBE-493B-839A-26E6F2AC53A2}" destId="{858D19EA-6AC0-44BB-BF93-28271378C938}" srcOrd="0" destOrd="0" presId="urn:microsoft.com/office/officeart/2005/8/layout/hierarchy1"/>
    <dgm:cxn modelId="{D690A665-62F8-4B78-8994-9E01FDC48061}" type="presParOf" srcId="{858D19EA-6AC0-44BB-BF93-28271378C938}" destId="{941B8A9D-76F0-4DAD-94B1-E30CADEE26DE}" srcOrd="0" destOrd="0" presId="urn:microsoft.com/office/officeart/2005/8/layout/hierarchy1"/>
    <dgm:cxn modelId="{76852CCD-A986-4118-A0E0-02234AB4AF2C}" type="presParOf" srcId="{858D19EA-6AC0-44BB-BF93-28271378C938}" destId="{70880B4C-7AF7-423F-86B0-E4DAB6793A10}" srcOrd="1" destOrd="0" presId="urn:microsoft.com/office/officeart/2005/8/layout/hierarchy1"/>
    <dgm:cxn modelId="{4C383C1F-A669-4E43-B0B9-42CD7BD196C3}" type="presParOf" srcId="{3035B794-7FBE-493B-839A-26E6F2AC53A2}" destId="{B5851E3B-CF49-4A49-BF94-CB8329C195B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99A1C-11EE-44AD-9E4F-ED85687C22F8}">
      <dsp:nvSpPr>
        <dsp:cNvPr id="0" name=""/>
        <dsp:cNvSpPr/>
      </dsp:nvSpPr>
      <dsp:spPr>
        <a:xfrm rot="5400000">
          <a:off x="-258010" y="260570"/>
          <a:ext cx="1720073" cy="1204051"/>
        </a:xfrm>
        <a:prstGeom prst="chevron">
          <a:avLst/>
        </a:prstGeom>
        <a:solidFill>
          <a:srgbClr val="FFC0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Equity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" y="604585"/>
        <a:ext cx="1204051" cy="516022"/>
      </dsp:txXfrm>
    </dsp:sp>
    <dsp:sp modelId="{E6ACB5B9-5C95-413B-9471-0381A9ADC44A}">
      <dsp:nvSpPr>
        <dsp:cNvPr id="0" name=""/>
        <dsp:cNvSpPr/>
      </dsp:nvSpPr>
      <dsp:spPr>
        <a:xfrm rot="5400000">
          <a:off x="4778106" y="-3571495"/>
          <a:ext cx="1118047" cy="82661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Invests in listed equity &amp; related instrument.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Co.'s divided as per their market capitalization.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204052" y="57138"/>
        <a:ext cx="8211578" cy="1008889"/>
      </dsp:txXfrm>
    </dsp:sp>
    <dsp:sp modelId="{0313BB86-1CF4-4E76-BD09-C182FC47B6ED}">
      <dsp:nvSpPr>
        <dsp:cNvPr id="0" name=""/>
        <dsp:cNvSpPr/>
      </dsp:nvSpPr>
      <dsp:spPr>
        <a:xfrm rot="5400000">
          <a:off x="-258010" y="1787872"/>
          <a:ext cx="1720073" cy="1204051"/>
        </a:xfrm>
        <a:prstGeom prst="chevron">
          <a:avLst/>
        </a:prstGeom>
        <a:solidFill>
          <a:srgbClr val="FFC0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Debt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" y="2131887"/>
        <a:ext cx="1204051" cy="516022"/>
      </dsp:txXfrm>
    </dsp:sp>
    <dsp:sp modelId="{677A3340-E41C-4EA0-8CA2-165897C66433}">
      <dsp:nvSpPr>
        <dsp:cNvPr id="0" name=""/>
        <dsp:cNvSpPr/>
      </dsp:nvSpPr>
      <dsp:spPr>
        <a:xfrm rot="5400000">
          <a:off x="4778106" y="-2044193"/>
          <a:ext cx="1118047" cy="82661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Invests in fixed income instruments.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Suitable for those who want regular income.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204052" y="1584440"/>
        <a:ext cx="8211578" cy="1008889"/>
      </dsp:txXfrm>
    </dsp:sp>
    <dsp:sp modelId="{45EBE867-28BB-4F75-8561-3CBE4726B728}">
      <dsp:nvSpPr>
        <dsp:cNvPr id="0" name=""/>
        <dsp:cNvSpPr/>
      </dsp:nvSpPr>
      <dsp:spPr>
        <a:xfrm rot="5400000">
          <a:off x="-258010" y="3315173"/>
          <a:ext cx="1720073" cy="1204051"/>
        </a:xfrm>
        <a:prstGeom prst="chevron">
          <a:avLst/>
        </a:prstGeom>
        <a:solidFill>
          <a:srgbClr val="FFC0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Hybrid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" y="3659188"/>
        <a:ext cx="1204051" cy="516022"/>
      </dsp:txXfrm>
    </dsp:sp>
    <dsp:sp modelId="{33D79716-04A3-4532-84D4-8A5AFABDF900}">
      <dsp:nvSpPr>
        <dsp:cNvPr id="0" name=""/>
        <dsp:cNvSpPr/>
      </dsp:nvSpPr>
      <dsp:spPr>
        <a:xfrm rot="5400000">
          <a:off x="4778106" y="-516892"/>
          <a:ext cx="1118047" cy="82661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Invests in both equity &amp; debt.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Provide balanced profile with blend of growth &amp; moderate risk. 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204052" y="3111741"/>
        <a:ext cx="8211578" cy="1008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35819-6F07-45E5-8EEA-DDCAB62BF9F2}">
      <dsp:nvSpPr>
        <dsp:cNvPr id="0" name=""/>
        <dsp:cNvSpPr/>
      </dsp:nvSpPr>
      <dsp:spPr>
        <a:xfrm>
          <a:off x="9577" y="409042"/>
          <a:ext cx="2862745" cy="1717647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Identify your goals like buy house/vehicle, children’s education, marriage, retirement.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9885" y="459350"/>
        <a:ext cx="2762129" cy="1617031"/>
      </dsp:txXfrm>
    </dsp:sp>
    <dsp:sp modelId="{48CEA417-1451-481B-B9BF-0BBF16C77D3F}">
      <dsp:nvSpPr>
        <dsp:cNvPr id="0" name=""/>
        <dsp:cNvSpPr/>
      </dsp:nvSpPr>
      <dsp:spPr>
        <a:xfrm>
          <a:off x="3124245" y="912885"/>
          <a:ext cx="606902" cy="709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124245" y="1054877"/>
        <a:ext cx="424831" cy="425976"/>
      </dsp:txXfrm>
    </dsp:sp>
    <dsp:sp modelId="{AA7706F1-B02B-45A3-94D0-CB551B9DF10E}">
      <dsp:nvSpPr>
        <dsp:cNvPr id="0" name=""/>
        <dsp:cNvSpPr/>
      </dsp:nvSpPr>
      <dsp:spPr>
        <a:xfrm>
          <a:off x="4017421" y="409042"/>
          <a:ext cx="2862745" cy="1717647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 plan as per goals tenure to reach. If short term goals prefer debt fund, equity may give loss for short tenure. 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67729" y="459350"/>
        <a:ext cx="2762129" cy="1617031"/>
      </dsp:txXfrm>
    </dsp:sp>
    <dsp:sp modelId="{F7BD88FD-7121-4F0A-A89D-D08BA3BE38F6}">
      <dsp:nvSpPr>
        <dsp:cNvPr id="0" name=""/>
        <dsp:cNvSpPr/>
      </dsp:nvSpPr>
      <dsp:spPr>
        <a:xfrm>
          <a:off x="7132088" y="912885"/>
          <a:ext cx="606902" cy="709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7132088" y="1054877"/>
        <a:ext cx="424831" cy="425976"/>
      </dsp:txXfrm>
    </dsp:sp>
    <dsp:sp modelId="{2A5965AB-5945-44E7-86C0-6298A6FA44BF}">
      <dsp:nvSpPr>
        <dsp:cNvPr id="0" name=""/>
        <dsp:cNvSpPr/>
      </dsp:nvSpPr>
      <dsp:spPr>
        <a:xfrm>
          <a:off x="8025265" y="409042"/>
          <a:ext cx="2862745" cy="1717647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Diversify risk by investing across market, sectors.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75573" y="459350"/>
        <a:ext cx="2762129" cy="1617031"/>
      </dsp:txXfrm>
    </dsp:sp>
    <dsp:sp modelId="{FC04A4B9-B7F7-4E3F-96E4-E5906D9FBD4F}">
      <dsp:nvSpPr>
        <dsp:cNvPr id="0" name=""/>
        <dsp:cNvSpPr/>
      </dsp:nvSpPr>
      <dsp:spPr>
        <a:xfrm rot="5400000">
          <a:off x="9153187" y="2327081"/>
          <a:ext cx="606902" cy="709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 rot="-5400000">
        <a:off x="9243651" y="2378610"/>
        <a:ext cx="425976" cy="424831"/>
      </dsp:txXfrm>
    </dsp:sp>
    <dsp:sp modelId="{C82F3F09-3DC9-407E-BC7B-CCE7C60D469C}">
      <dsp:nvSpPr>
        <dsp:cNvPr id="0" name=""/>
        <dsp:cNvSpPr/>
      </dsp:nvSpPr>
      <dsp:spPr>
        <a:xfrm>
          <a:off x="8025265" y="3271787"/>
          <a:ext cx="2862745" cy="1717647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Start investing through SIP and gradually increase investment amount.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75573" y="3322095"/>
        <a:ext cx="2762129" cy="1617031"/>
      </dsp:txXfrm>
    </dsp:sp>
    <dsp:sp modelId="{FEF296C0-F03F-43D9-BEC4-1ED9AD24A69F}">
      <dsp:nvSpPr>
        <dsp:cNvPr id="0" name=""/>
        <dsp:cNvSpPr/>
      </dsp:nvSpPr>
      <dsp:spPr>
        <a:xfrm rot="10800000">
          <a:off x="7166441" y="3775630"/>
          <a:ext cx="606902" cy="709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 rot="10800000">
        <a:off x="7348512" y="3917622"/>
        <a:ext cx="424831" cy="425976"/>
      </dsp:txXfrm>
    </dsp:sp>
    <dsp:sp modelId="{B92C0328-EF2E-4BF9-B458-C13E812122F7}">
      <dsp:nvSpPr>
        <dsp:cNvPr id="0" name=""/>
        <dsp:cNvSpPr/>
      </dsp:nvSpPr>
      <dsp:spPr>
        <a:xfrm>
          <a:off x="4017421" y="3271787"/>
          <a:ext cx="2862745" cy="1717647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Review portfolio at least once a year. If any funds under performs 2-3 years, then can switch to better one.	 </a:t>
          </a:r>
          <a:r>
            <a:rPr lang="en-US" sz="1900" kern="1200" dirty="0" smtClean="0"/>
            <a:t>	</a:t>
          </a:r>
          <a:endParaRPr lang="en-US" sz="1900" kern="1200" dirty="0"/>
        </a:p>
      </dsp:txBody>
      <dsp:txXfrm>
        <a:off x="4067729" y="3322095"/>
        <a:ext cx="2762129" cy="1617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21044-355E-490B-BC39-338C5D1DCC13}">
      <dsp:nvSpPr>
        <dsp:cNvPr id="0" name=""/>
        <dsp:cNvSpPr/>
      </dsp:nvSpPr>
      <dsp:spPr>
        <a:xfrm>
          <a:off x="573699" y="1894"/>
          <a:ext cx="3226336" cy="1935801"/>
        </a:xfrm>
        <a:prstGeom prst="rect">
          <a:avLst/>
        </a:prstGeom>
        <a:solidFill>
          <a:schemeClr val="bg1">
            <a:lumMod val="9500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Can be suitable for investors having a long term investment horizon. 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3699" y="1894"/>
        <a:ext cx="3226336" cy="1935801"/>
      </dsp:txXfrm>
    </dsp:sp>
    <dsp:sp modelId="{0ADF6722-2B2C-477A-A1A3-15F1DC0019D6}">
      <dsp:nvSpPr>
        <dsp:cNvPr id="0" name=""/>
        <dsp:cNvSpPr/>
      </dsp:nvSpPr>
      <dsp:spPr>
        <a:xfrm>
          <a:off x="4122669" y="1894"/>
          <a:ext cx="3226336" cy="1935801"/>
        </a:xfrm>
        <a:prstGeom prst="rect">
          <a:avLst/>
        </a:prstGeom>
        <a:solidFill>
          <a:schemeClr val="bg1">
            <a:lumMod val="9500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Growth plans are auto compounders. 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22669" y="1894"/>
        <a:ext cx="3226336" cy="1935801"/>
      </dsp:txXfrm>
    </dsp:sp>
    <dsp:sp modelId="{4710AC35-7CA0-4672-B9BF-7FB3E7171580}">
      <dsp:nvSpPr>
        <dsp:cNvPr id="0" name=""/>
        <dsp:cNvSpPr/>
      </dsp:nvSpPr>
      <dsp:spPr>
        <a:xfrm>
          <a:off x="573699" y="2260329"/>
          <a:ext cx="3226336" cy="1935801"/>
        </a:xfrm>
        <a:prstGeom prst="rect">
          <a:avLst/>
        </a:prstGeom>
        <a:solidFill>
          <a:schemeClr val="bg1">
            <a:lumMod val="9500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Growth options helps to accumulate corpus by reinvesting the returns. 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3699" y="2260329"/>
        <a:ext cx="3226336" cy="1935801"/>
      </dsp:txXfrm>
    </dsp:sp>
    <dsp:sp modelId="{2922EF46-38BA-4E64-9B70-7F8AADC06556}">
      <dsp:nvSpPr>
        <dsp:cNvPr id="0" name=""/>
        <dsp:cNvSpPr/>
      </dsp:nvSpPr>
      <dsp:spPr>
        <a:xfrm>
          <a:off x="4122669" y="2260329"/>
          <a:ext cx="3226336" cy="1935801"/>
        </a:xfrm>
        <a:prstGeom prst="rect">
          <a:avLst/>
        </a:prstGeom>
        <a:solidFill>
          <a:schemeClr val="bg1">
            <a:lumMod val="9500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Dividends declared by companies are reinvested. </a:t>
          </a:r>
          <a:endParaRPr lang="en-US" sz="2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22669" y="2260329"/>
        <a:ext cx="3226336" cy="1935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2C318-99B5-4F50-9D33-FD10C78D5069}">
      <dsp:nvSpPr>
        <dsp:cNvPr id="0" name=""/>
        <dsp:cNvSpPr/>
      </dsp:nvSpPr>
      <dsp:spPr>
        <a:xfrm>
          <a:off x="650676" y="1966"/>
          <a:ext cx="3484862" cy="2090917"/>
        </a:xfrm>
        <a:prstGeom prst="rect">
          <a:avLst/>
        </a:prstGeom>
        <a:solidFill>
          <a:srgbClr val="76488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value of NAV increases when the market is high resulting in more profit.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0676" y="1966"/>
        <a:ext cx="3484862" cy="2090917"/>
      </dsp:txXfrm>
    </dsp:sp>
    <dsp:sp modelId="{3D4B6E7F-C709-4DA6-AB71-CFE2430C4435}">
      <dsp:nvSpPr>
        <dsp:cNvPr id="0" name=""/>
        <dsp:cNvSpPr/>
      </dsp:nvSpPr>
      <dsp:spPr>
        <a:xfrm>
          <a:off x="4551805" y="1966"/>
          <a:ext cx="3484862" cy="2090917"/>
        </a:xfrm>
        <a:prstGeom prst="rect">
          <a:avLst/>
        </a:prstGeom>
        <a:solidFill>
          <a:srgbClr val="76488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Scheme can be suitable for people expecting regular income.  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51805" y="1966"/>
        <a:ext cx="3484862" cy="2090917"/>
      </dsp:txXfrm>
    </dsp:sp>
    <dsp:sp modelId="{70B28A7B-4248-4F3F-A8F1-DE7C2812C825}">
      <dsp:nvSpPr>
        <dsp:cNvPr id="0" name=""/>
        <dsp:cNvSpPr/>
      </dsp:nvSpPr>
      <dsp:spPr>
        <a:xfrm>
          <a:off x="2463240" y="2443336"/>
          <a:ext cx="3693292" cy="1963455"/>
        </a:xfrm>
        <a:prstGeom prst="rect">
          <a:avLst/>
        </a:prstGeom>
        <a:solidFill>
          <a:srgbClr val="76488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Dividends may be paid annually,monthly,quarterly or half yearly. </a:t>
          </a:r>
        </a:p>
      </dsp:txBody>
      <dsp:txXfrm>
        <a:off x="2463240" y="2443336"/>
        <a:ext cx="3693292" cy="19634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A5EB1-8C99-4105-AFF0-A46832CC1162}">
      <dsp:nvSpPr>
        <dsp:cNvPr id="0" name=""/>
        <dsp:cNvSpPr/>
      </dsp:nvSpPr>
      <dsp:spPr>
        <a:xfrm>
          <a:off x="5898388" y="888777"/>
          <a:ext cx="2203408" cy="549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567"/>
              </a:lnTo>
              <a:lnTo>
                <a:pt x="2203408" y="327567"/>
              </a:lnTo>
              <a:lnTo>
                <a:pt x="2203408" y="54933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E02E6-0C5A-4D87-A7F5-93C094B9C84F}">
      <dsp:nvSpPr>
        <dsp:cNvPr id="0" name=""/>
        <dsp:cNvSpPr/>
      </dsp:nvSpPr>
      <dsp:spPr>
        <a:xfrm>
          <a:off x="3557845" y="2130196"/>
          <a:ext cx="1430859" cy="578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814"/>
              </a:lnTo>
              <a:lnTo>
                <a:pt x="1430859" y="356814"/>
              </a:lnTo>
              <a:lnTo>
                <a:pt x="1430859" y="57858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3FD39-3B2D-4D16-BE55-83AB48B905FB}">
      <dsp:nvSpPr>
        <dsp:cNvPr id="0" name=""/>
        <dsp:cNvSpPr/>
      </dsp:nvSpPr>
      <dsp:spPr>
        <a:xfrm>
          <a:off x="2028201" y="2130196"/>
          <a:ext cx="1529644" cy="697593"/>
        </a:xfrm>
        <a:custGeom>
          <a:avLst/>
          <a:gdLst/>
          <a:ahLst/>
          <a:cxnLst/>
          <a:rect l="0" t="0" r="0" b="0"/>
          <a:pathLst>
            <a:path>
              <a:moveTo>
                <a:pt x="1529644" y="0"/>
              </a:moveTo>
              <a:lnTo>
                <a:pt x="1529644" y="475825"/>
              </a:lnTo>
              <a:lnTo>
                <a:pt x="0" y="475825"/>
              </a:lnTo>
              <a:lnTo>
                <a:pt x="0" y="69759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8CE9B-99CF-406E-8093-ADB6D5096CD1}">
      <dsp:nvSpPr>
        <dsp:cNvPr id="0" name=""/>
        <dsp:cNvSpPr/>
      </dsp:nvSpPr>
      <dsp:spPr>
        <a:xfrm>
          <a:off x="3557845" y="888777"/>
          <a:ext cx="2340542" cy="510146"/>
        </a:xfrm>
        <a:custGeom>
          <a:avLst/>
          <a:gdLst/>
          <a:ahLst/>
          <a:cxnLst/>
          <a:rect l="0" t="0" r="0" b="0"/>
          <a:pathLst>
            <a:path>
              <a:moveTo>
                <a:pt x="2340542" y="0"/>
              </a:moveTo>
              <a:lnTo>
                <a:pt x="2340542" y="288378"/>
              </a:lnTo>
              <a:lnTo>
                <a:pt x="0" y="288378"/>
              </a:lnTo>
              <a:lnTo>
                <a:pt x="0" y="51014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38045-55AB-4120-8559-06485164A7A2}">
      <dsp:nvSpPr>
        <dsp:cNvPr id="0" name=""/>
        <dsp:cNvSpPr/>
      </dsp:nvSpPr>
      <dsp:spPr>
        <a:xfrm>
          <a:off x="4701439" y="3365"/>
          <a:ext cx="2393898" cy="885412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142FE-07F9-4644-9825-F04EBD346395}">
      <dsp:nvSpPr>
        <dsp:cNvPr id="0" name=""/>
        <dsp:cNvSpPr/>
      </dsp:nvSpPr>
      <dsp:spPr>
        <a:xfrm>
          <a:off x="4967428" y="256054"/>
          <a:ext cx="2393898" cy="885412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Tax implication</a:t>
          </a:r>
          <a:endParaRPr lang="en-US" sz="24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93361" y="281987"/>
        <a:ext cx="2342032" cy="833546"/>
      </dsp:txXfrm>
    </dsp:sp>
    <dsp:sp modelId="{852B84BC-6A51-41AC-A6CC-527E7B7B8A0F}">
      <dsp:nvSpPr>
        <dsp:cNvPr id="0" name=""/>
        <dsp:cNvSpPr/>
      </dsp:nvSpPr>
      <dsp:spPr>
        <a:xfrm>
          <a:off x="2322725" y="1398924"/>
          <a:ext cx="2470240" cy="73127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695A2-CECF-461B-9E27-E74FC17AF60C}">
      <dsp:nvSpPr>
        <dsp:cNvPr id="0" name=""/>
        <dsp:cNvSpPr/>
      </dsp:nvSpPr>
      <dsp:spPr>
        <a:xfrm>
          <a:off x="2588714" y="1651614"/>
          <a:ext cx="2470240" cy="73127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Capital gain tax</a:t>
          </a:r>
          <a:endParaRPr lang="en-US" sz="22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0132" y="1673032"/>
        <a:ext cx="2427404" cy="688435"/>
      </dsp:txXfrm>
    </dsp:sp>
    <dsp:sp modelId="{8047E151-212A-4480-8F36-6AE40AC5009D}">
      <dsp:nvSpPr>
        <dsp:cNvPr id="0" name=""/>
        <dsp:cNvSpPr/>
      </dsp:nvSpPr>
      <dsp:spPr>
        <a:xfrm>
          <a:off x="831252" y="2827790"/>
          <a:ext cx="2393898" cy="1520125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69FC2-A180-4955-A0E0-89116A38A78E}">
      <dsp:nvSpPr>
        <dsp:cNvPr id="0" name=""/>
        <dsp:cNvSpPr/>
      </dsp:nvSpPr>
      <dsp:spPr>
        <a:xfrm>
          <a:off x="1097241" y="3080479"/>
          <a:ext cx="2393898" cy="152012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STCG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holding period of up to one year.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STCG is taxed at 15%.</a:t>
          </a:r>
          <a:endParaRPr lang="en-US" sz="20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1764" y="3125002"/>
        <a:ext cx="2304852" cy="1431079"/>
      </dsp:txXfrm>
    </dsp:sp>
    <dsp:sp modelId="{5DC11821-4972-4149-8BBB-851F92861167}">
      <dsp:nvSpPr>
        <dsp:cNvPr id="0" name=""/>
        <dsp:cNvSpPr/>
      </dsp:nvSpPr>
      <dsp:spPr>
        <a:xfrm>
          <a:off x="3690410" y="2708779"/>
          <a:ext cx="2596590" cy="2150111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2D80A-ABF5-4454-BF87-941D847A106A}">
      <dsp:nvSpPr>
        <dsp:cNvPr id="0" name=""/>
        <dsp:cNvSpPr/>
      </dsp:nvSpPr>
      <dsp:spPr>
        <a:xfrm>
          <a:off x="3956399" y="2961468"/>
          <a:ext cx="2596590" cy="215011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LTCG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holding period of more than one year.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There is no tax on LTCG of up to </a:t>
          </a:r>
          <a:r>
            <a:rPr lang="en-US" sz="2000" b="0" i="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Rs</a:t>
          </a:r>
          <a:r>
            <a:rPr lang="en-US" sz="2000" b="0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1 lakh above that 10% tax</a:t>
          </a:r>
          <a:endParaRPr lang="en-US" sz="20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19374" y="3024443"/>
        <a:ext cx="2470640" cy="2024161"/>
      </dsp:txXfrm>
    </dsp:sp>
    <dsp:sp modelId="{941B8A9D-76F0-4DAD-94B1-E30CADEE26DE}">
      <dsp:nvSpPr>
        <dsp:cNvPr id="0" name=""/>
        <dsp:cNvSpPr/>
      </dsp:nvSpPr>
      <dsp:spPr>
        <a:xfrm>
          <a:off x="6824939" y="1438113"/>
          <a:ext cx="2553715" cy="216231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80B4C-7AF7-423F-86B0-E4DAB6793A10}">
      <dsp:nvSpPr>
        <dsp:cNvPr id="0" name=""/>
        <dsp:cNvSpPr/>
      </dsp:nvSpPr>
      <dsp:spPr>
        <a:xfrm>
          <a:off x="7090927" y="1690803"/>
          <a:ext cx="2553715" cy="2162318"/>
        </a:xfrm>
        <a:prstGeom prst="roundRect">
          <a:avLst>
            <a:gd name="adj" fmla="val 10000"/>
          </a:avLst>
        </a:prstGeom>
        <a:solidFill>
          <a:schemeClr val="bg1">
            <a:alpha val="89804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Direct distribution tax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(DDT) 10% to be deducted before paying dividend to unitholders</a:t>
          </a:r>
          <a:endParaRPr lang="en-US" sz="22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54259" y="1754135"/>
        <a:ext cx="2427051" cy="203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8FB22-D733-4780-9152-0C512D73D02E}" type="datetimeFigureOut">
              <a:rPr lang="en-US" smtClean="0"/>
              <a:pPr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6BA28-3200-4DB7-B3B3-AD21FA94F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82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4C3FCC2-4E7A-4671-AA79-177CB194E449}" type="datetimeFigureOut">
              <a:rPr lang="en-US" smtClean="0"/>
              <a:pPr/>
              <a:t>5/25/2023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A01C38D-F26D-4167-83EF-8774BC62D5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Bob </a:t>
            </a:r>
            <a:r>
              <a:rPr lang="en-US" dirty="0" err="1" smtClean="0"/>
              <a:t>bnp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68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66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5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29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74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5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3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522639" y="3024516"/>
            <a:ext cx="8373075" cy="11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1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16-Oct-2021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8125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16-Oct-2021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72872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https://moneyhoney.co.in/images/logo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26630" y="519293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567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480416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Rectangle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864" y="4121624"/>
            <a:ext cx="11672332" cy="2477803"/>
          </a:xfrm>
          <a:prstGeom prst="rect">
            <a:avLst/>
          </a:prstGeom>
          <a:solidFill>
            <a:srgbClr val="77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pic>
        <p:nvPicPr>
          <p:cNvPr id="4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522639" y="3024516"/>
            <a:ext cx="8373075" cy="11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7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522639" y="3024516"/>
            <a:ext cx="8373075" cy="11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31901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16-Oct-2021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522639" y="3024516"/>
            <a:ext cx="8373075" cy="11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moneyhoney.co.in/images/logo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91025" y="532172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522639" y="3024516"/>
            <a:ext cx="8373075" cy="11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oneyhoney.co.in/images/logo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06414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https://moneyhoney.co.in/images/logo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26630" y="519293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5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16-Oct-2021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9287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https://moneyhoney.co.in/images/logo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26630" y="519293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93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https://moneyhoney.co.in/images/logo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26630" y="519293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625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16-Oct-2021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67097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522639" y="3024516"/>
            <a:ext cx="8373075" cy="11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1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16-Oct-2021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7028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16-Oct-2021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522639" y="3024516"/>
            <a:ext cx="8373075" cy="11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moneyhoney.co.in/images/logo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91025" y="532172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24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522639" y="3024516"/>
            <a:ext cx="8373075" cy="11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oneyhoney.co.in/images/logo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06414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7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16-Oct-2021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34254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16-Oct-2021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64719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16-Oct-2021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Mony hony Logo"/>
          <p:cNvPicPr>
            <a:picLocks noChangeAspect="1" noChangeArrowheads="1"/>
          </p:cNvPicPr>
          <p:nvPr userDrawn="1"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4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522639" y="3024516"/>
            <a:ext cx="8373075" cy="11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19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52" r:id="rId14"/>
    <p:sldLayoutId id="2147483660" r:id="rId15"/>
    <p:sldLayoutId id="2147483662" r:id="rId16"/>
    <p:sldLayoutId id="2147483661" r:id="rId17"/>
    <p:sldLayoutId id="2147483683" r:id="rId18"/>
    <p:sldLayoutId id="2147483684" r:id="rId19"/>
    <p:sldLayoutId id="2147483685" r:id="rId20"/>
    <p:sldLayoutId id="2147483686" r:id="rId2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248194"/>
            <a:ext cx="11665132" cy="5577840"/>
          </a:xfrm>
          <a:prstGeom prst="rect">
            <a:avLst/>
          </a:prstGeom>
          <a:solidFill>
            <a:srgbClr val="784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Honey Financial Services Pvt.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Ltd.</a:t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Mutual Fund</a:t>
            </a:r>
            <a:br>
              <a:rPr lang="en-US" sz="3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https://moneyhoney.co.in/images/logo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61" y="5951186"/>
            <a:ext cx="4179959" cy="5987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Mutual fund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2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7" y="457745"/>
            <a:ext cx="9868989" cy="875212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Mutual </a:t>
            </a:r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32" y="1667103"/>
            <a:ext cx="3992880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4967" y="1482437"/>
            <a:ext cx="6583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Diversification of funds across market and sectors</a:t>
            </a:r>
            <a:endParaRPr lang="en-I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967" y="2286000"/>
            <a:ext cx="6874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investor invests money into any security, it automatically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 across market &amp;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sectors.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benefit of this is if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security underperforms, other may be  make up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market, each sector performs differently from each other.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9925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7" y="457745"/>
            <a:ext cx="9868989" cy="875212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Mutual </a:t>
            </a:r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616" y="1271048"/>
            <a:ext cx="6583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process to start and close</a:t>
            </a:r>
            <a:endParaRPr lang="en-I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764" y="1332957"/>
            <a:ext cx="2812472" cy="2479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4932" y="1839259"/>
            <a:ext cx="3269673" cy="1898547"/>
          </a:xfrm>
          <a:prstGeom prst="rect">
            <a:avLst/>
          </a:prstGeom>
          <a:solidFill>
            <a:srgbClr val="33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individual can start investing in mutual fund based on his financial goals, age, income.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50227" y="1839259"/>
            <a:ext cx="3164971" cy="1898548"/>
          </a:xfrm>
          <a:prstGeom prst="rect">
            <a:avLst/>
          </a:prstGeom>
          <a:solidFill>
            <a:srgbClr val="33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he has skill he can select scheme himself or can take financial advisors help who will guide him.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932" y="4106784"/>
            <a:ext cx="3269673" cy="1836815"/>
          </a:xfrm>
          <a:prstGeom prst="rect">
            <a:avLst/>
          </a:prstGeom>
          <a:solidFill>
            <a:srgbClr val="33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 process can be done online which saves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one’s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or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done through offline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don’t want to go online.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50226" y="4106785"/>
            <a:ext cx="3164971" cy="1836814"/>
          </a:xfrm>
          <a:prstGeom prst="rect">
            <a:avLst/>
          </a:prstGeom>
          <a:solidFill>
            <a:srgbClr val="33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individual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goal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easily withdraw the money.</a:t>
            </a:r>
          </a:p>
          <a:p>
            <a:pPr algn="ctr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7" y="457745"/>
            <a:ext cx="9868989" cy="875212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Mutual </a:t>
            </a:r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616" y="1271048"/>
            <a:ext cx="6583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Customize scheme</a:t>
            </a:r>
            <a:endParaRPr lang="en-I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989" y="1486490"/>
            <a:ext cx="3419475" cy="26202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294" y="1803108"/>
            <a:ext cx="738754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market various mutual funds schemes are available which can be selected based on individual’s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income,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family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members, patience to wait &amp; watch market performance.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individual can select scheme if he has knowledge about market &amp; his priorities or he can take help from expert management to create his portfolio.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Expert management can guide individual to create his portfolio and advice to update his portfolio time to time.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catch in Mutual fund?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3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766" y="570291"/>
            <a:ext cx="9868989" cy="875212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 catch in Mutual fund?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636" y="1390083"/>
            <a:ext cx="955251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mutual fund investor’s money invests into different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securities like debt, equity, bonds etc. Each security will perform differently to each other.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one can predict future activities accurately. So any sector or market can under perform or performs very high.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global (market crisis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domestic (policy change in particular sector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change may rise or down the performance of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investment, which no one can control.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there are other factors too which can be mitigated through in advance planning.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individual's patience is different while seeing these changes.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147" y="3671455"/>
            <a:ext cx="1967784" cy="26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Frequent questions in the mind of investors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3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766" y="570291"/>
            <a:ext cx="9868989" cy="875212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 questions in the mind of investors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133" y="1360387"/>
            <a:ext cx="8183212" cy="13771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                      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schemes in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market creates confusion. Who   </a:t>
            </a:r>
          </a:p>
          <a:p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will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 in selecting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scheme as per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financial    </a:t>
            </a:r>
          </a:p>
          <a:p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goals? 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131" y="4914159"/>
            <a:ext cx="8183213" cy="14052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                       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meaning of portfolio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2132" y="3185480"/>
            <a:ext cx="8183213" cy="1393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                       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meaning of portfolio diversification?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5" y="4999004"/>
            <a:ext cx="1211345" cy="12072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5" y="1440994"/>
            <a:ext cx="1228233" cy="1199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7" y="3267054"/>
            <a:ext cx="1186669" cy="12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7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90" y="1371602"/>
            <a:ext cx="7232073" cy="47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585216"/>
            <a:ext cx="10139766" cy="603504"/>
          </a:xfrm>
        </p:spPr>
        <p:txBody>
          <a:bodyPr>
            <a:normAutofit/>
          </a:bodyPr>
          <a:lstStyle/>
          <a:p>
            <a:r>
              <a:rPr lang="en-IN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4434" y="1188720"/>
            <a:ext cx="10327906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Compounding?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Mutual fund?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Mutual fund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catch in Mutual fund?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questions in the mind of investors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Mutual fund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Equity Mutual fund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 Mutual fund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Mutual fund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Mutual fund portfolio?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investing money 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Redemption of Mutual fund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or Dividend 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 implication 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2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57" y="519503"/>
            <a:ext cx="9868989" cy="875212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2620" y="2356660"/>
            <a:ext cx="3131127" cy="259218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1928" y="3459116"/>
            <a:ext cx="6283236" cy="76361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advisors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assist in creating a investment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1928" y="4437655"/>
            <a:ext cx="6283236" cy="177690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inancial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advisors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help in selecting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scheme combinations to investors 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 of investor’s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financial goals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income, patience to see market performance.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055" y="1388987"/>
            <a:ext cx="10816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schemes in the market creates confusion.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will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me in selecting scheme as per my financial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51928" y="2483495"/>
            <a:ext cx="6283236" cy="76069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 out to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advisors.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766" y="570291"/>
            <a:ext cx="9868989" cy="875212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mitigate the risk?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635" y="1612432"/>
            <a:ext cx="708640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meaning of portfolio diversification?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Investors should not invest all his earnings into one asset.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Always invests money into different assets, sectors, markets to get more exposure.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one fund underperforms, another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up for the loss.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418" y="1595925"/>
            <a:ext cx="3823855" cy="28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766" y="570291"/>
            <a:ext cx="9868989" cy="875212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mitigate the risk?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5236" y="1593273"/>
            <a:ext cx="2909454" cy="24938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7249" y="2154584"/>
            <a:ext cx="7916931" cy="6121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Mutual Fund investments are made based on investors profile.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7249" y="3023381"/>
            <a:ext cx="7916932" cy="1063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portfolio investors have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consider their age,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dependents, the duration for the goal, and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patience to see market performance.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57251" y="4274360"/>
            <a:ext cx="7916930" cy="7825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Investors with low to moderate risk appetite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term goal can go with equities.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7250" y="5324918"/>
            <a:ext cx="7916931" cy="7497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Investors with  low-risk appetite can select  debt funds.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097" y="1498063"/>
            <a:ext cx="52231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make portfolio?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" y="1238249"/>
            <a:ext cx="9975273" cy="534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7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Types of Mutual fund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77" y="613953"/>
            <a:ext cx="9868989" cy="875212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mutual funds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56105030"/>
              </p:ext>
            </p:extLst>
          </p:nvPr>
        </p:nvGraphicFramePr>
        <p:xfrm>
          <a:off x="1149893" y="1489165"/>
          <a:ext cx="9470209" cy="4779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72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Equity Mutual fund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8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375" y="523158"/>
            <a:ext cx="9720072" cy="80925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03551" y="2253542"/>
            <a:ext cx="2834640" cy="195824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mutual fund invest predominately in equity stocks.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3551" y="4453644"/>
            <a:ext cx="2834640" cy="195824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Equity funds can be divided as per market capitalization.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3251" y="2253542"/>
            <a:ext cx="2913940" cy="195824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must invest at least 65% in equities and related instruments.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3251" y="4453644"/>
            <a:ext cx="2913940" cy="195824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Equity funds can give capital appreciation &amp;  have the potential for long term wealth creation.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676503" y="1332411"/>
            <a:ext cx="2508068" cy="6792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Equity Fund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7" y="1413782"/>
            <a:ext cx="10332720" cy="48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Equity Mutual fund</a:t>
            </a:r>
          </a:p>
        </p:txBody>
      </p:sp>
      <p:sp>
        <p:nvSpPr>
          <p:cNvPr id="2" name="Rectangle 1"/>
          <p:cNvSpPr/>
          <p:nvPr/>
        </p:nvSpPr>
        <p:spPr>
          <a:xfrm>
            <a:off x="307975" y="2285925"/>
            <a:ext cx="6706778" cy="135081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1-100 Co.’s listed in 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Stable, mature, rules the market.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 to less volatile in market fluctuation.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riskier than Mid cap &amp; Small cap.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974" y="5149376"/>
            <a:ext cx="6706779" cy="11991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Focuses on Co. range in listed stocks-101st to 250th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riskier than small cap and more than large cap.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to give high returns if keep for longer tenure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974" y="4306599"/>
            <a:ext cx="3075305" cy="836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 Cap Equity Funds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975" y="1473699"/>
            <a:ext cx="3075304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cap mutual fund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1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Equity Mutual fund</a:t>
            </a:r>
          </a:p>
        </p:txBody>
      </p:sp>
      <p:sp>
        <p:nvSpPr>
          <p:cNvPr id="2" name="Rectangle 1"/>
          <p:cNvSpPr/>
          <p:nvPr/>
        </p:nvSpPr>
        <p:spPr>
          <a:xfrm>
            <a:off x="307975" y="2285925"/>
            <a:ext cx="6706778" cy="135081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Invests in India’s top 1-200 listed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Co.’s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Blend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top large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 and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promising mid cap co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for investment horizon more than 5 years.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974" y="5149376"/>
            <a:ext cx="6706779" cy="11991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Invests in Beyond 250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listed Co.’s,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mostly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unheard.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risky than large cap &amp; mid 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to deliver high returns if keeps longer tenure.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974" y="4306599"/>
            <a:ext cx="3075305" cy="836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Cap Funds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974" y="1473699"/>
            <a:ext cx="3075305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&amp; Mid Cap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0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Equity Mutual fund</a:t>
            </a:r>
          </a:p>
        </p:txBody>
      </p:sp>
      <p:sp>
        <p:nvSpPr>
          <p:cNvPr id="2" name="Rectangle 1"/>
          <p:cNvSpPr/>
          <p:nvPr/>
        </p:nvSpPr>
        <p:spPr>
          <a:xfrm>
            <a:off x="307975" y="2285925"/>
            <a:ext cx="6706778" cy="135081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Compulsory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 minimum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25%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each 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Small,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Mid, Large cap &amp; rest 25% as per fund manager’s decision.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Exposure in multiple sectors under one investment.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974" y="5149376"/>
            <a:ext cx="6706779" cy="119917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fix market cap restriction at time of investment.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 manager has more flexibility to select investment than multi cap.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974" y="4306599"/>
            <a:ext cx="3075305" cy="836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 Cap Funds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974" y="1473699"/>
            <a:ext cx="3075305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Cap Funds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14" y="627911"/>
            <a:ext cx="9720072" cy="49766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Equity Fund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14997" y="4010297"/>
            <a:ext cx="3473139" cy="19110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Compounding power by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re-investing fund enhances the invested capital.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56104" y="4010297"/>
            <a:ext cx="3304616" cy="19110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advised by fund managers, investment specialist to achieve optimum result to investors.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56104" y="1758351"/>
            <a:ext cx="3300726" cy="20037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Gets exposure by investing in various market , sector under one investment. 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14997" y="1758351"/>
            <a:ext cx="3473139" cy="20037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Balancing the risk, 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one security under performs other may give better return.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0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585216"/>
            <a:ext cx="10156371" cy="68188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Allocation of funds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3202" y="1680577"/>
            <a:ext cx="109831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aside enough money in cash to handle emergencies &amp; near term goals.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Subtract your nearby age from 100, example if you are in your 20’s then 80% in stocks &amp; 20% in Bonds.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younger and more affluent you are, the higher the percentage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Diversify Within Investment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200" dirty="0">
              <a:solidFill>
                <a:srgbClr val="764986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93" y="3141352"/>
            <a:ext cx="3267319" cy="317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14" y="627911"/>
            <a:ext cx="9720072" cy="49766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should invests in Equity Fund?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55817" y="1606734"/>
            <a:ext cx="3226526" cy="22206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have long term financial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(marriage, buy house/vehicle, child education, retirement plan)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257108" y="1606734"/>
            <a:ext cx="3213463" cy="22206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aspiring investor who wants an exposure in  market.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55817" y="4114802"/>
            <a:ext cx="3226526" cy="207699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wants to enjoy benefit of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compounding, i.e. income from principle &amp; on it’s interests also.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57109" y="4114802"/>
            <a:ext cx="3213462" cy="218149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 who have market knowledge and ready to take calculative risk.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86" y="4509061"/>
            <a:ext cx="1570467" cy="195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9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Debt Mutual fund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8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375" y="523158"/>
            <a:ext cx="9720072" cy="80925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Debt Funds? 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36327" y="2245461"/>
            <a:ext cx="2913940" cy="17634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mutual fund invests in fixed income instruments. 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08913" y="4242728"/>
            <a:ext cx="2978331" cy="176348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for those who aim regular income but are risk averse or low risk taker.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8913" y="2245461"/>
            <a:ext cx="2978331" cy="17634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low cost, can give stable returns, highly liquid.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36327" y="4242728"/>
            <a:ext cx="2913940" cy="176348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less volatile and less risky than equity fund.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676503" y="1332411"/>
            <a:ext cx="2508068" cy="6792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 Fund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 fund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975" y="2285925"/>
            <a:ext cx="8209007" cy="16002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Invests in money market instruments.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maturity of maximum 91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 fund offers better returns than saving a/c.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alternative for short term investments.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973" y="5149376"/>
            <a:ext cx="8209009" cy="118611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Invests in money market instruments.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maturity of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investors seeking low-risk debt securities for a short-term.</a:t>
            </a: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974" y="4306599"/>
            <a:ext cx="3075305" cy="836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market fund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307974" y="1473699"/>
            <a:ext cx="3075305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 fund</a:t>
            </a:r>
          </a:p>
        </p:txBody>
      </p:sp>
    </p:spTree>
    <p:extLst>
      <p:ext uri="{BB962C8B-B14F-4D97-AF65-F5344CB8AC3E}">
        <p14:creationId xmlns:p14="http://schemas.microsoft.com/office/powerpoint/2010/main" val="17320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 fund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975" y="2285925"/>
            <a:ext cx="8209007" cy="16002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 safest among all mutual funds, having maturity of 1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businessman's who want to park large amount for short period until its utilized somewhere.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7973" y="4954231"/>
            <a:ext cx="8209009" cy="148575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debt funds lend only to banks &amp; public sector 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borrowers are government backed, large banks so near to  zero risks of non payment.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for at least 2-3 years investment horizon.</a:t>
            </a: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973" y="4113624"/>
            <a:ext cx="3075305" cy="836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PSU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974" y="1473699"/>
            <a:ext cx="3075305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Overnight Fund</a:t>
            </a:r>
          </a:p>
        </p:txBody>
      </p:sp>
    </p:spTree>
    <p:extLst>
      <p:ext uri="{BB962C8B-B14F-4D97-AF65-F5344CB8AC3E}">
        <p14:creationId xmlns:p14="http://schemas.microsoft.com/office/powerpoint/2010/main" val="29528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 fund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975" y="2285926"/>
            <a:ext cx="8209007" cy="13310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maturity period for these funds 1-3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alternative to bank deposits.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7973" y="4954231"/>
            <a:ext cx="8209009" cy="148575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maturity period for these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funds between 3-6 months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provide low returns but lesser risky to interest rate change.</a:t>
            </a: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973" y="4113624"/>
            <a:ext cx="3075305" cy="836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 short duration debt fund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974" y="1473699"/>
            <a:ext cx="3075305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duration debt fund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8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585216"/>
            <a:ext cx="10139766" cy="603504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Investment?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0545" y="1717963"/>
            <a:ext cx="3311237" cy="2064327"/>
          </a:xfrm>
          <a:prstGeom prst="rect">
            <a:avLst/>
          </a:prstGeom>
          <a:solidFill>
            <a:srgbClr val="F2D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simply means putting money into an asset today to get capital appreciation over the period of time.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05745" y="1717962"/>
            <a:ext cx="3338945" cy="2064327"/>
          </a:xfrm>
          <a:prstGeom prst="rect">
            <a:avLst/>
          </a:prstGeom>
          <a:solidFill>
            <a:srgbClr val="F2D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 should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according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your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goals, funds available.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51346" y="3962402"/>
            <a:ext cx="3311237" cy="2036617"/>
          </a:xfrm>
          <a:prstGeom prst="rect">
            <a:avLst/>
          </a:prstGeom>
          <a:solidFill>
            <a:srgbClr val="F2D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 has a potential to increase the wealth exponentially via compounding.</a:t>
            </a:r>
            <a:endParaRPr lang="en-IN" sz="1600" dirty="0"/>
          </a:p>
        </p:txBody>
      </p:sp>
      <p:sp>
        <p:nvSpPr>
          <p:cNvPr id="13" name="Rectangle 12"/>
          <p:cNvSpPr/>
          <p:nvPr/>
        </p:nvSpPr>
        <p:spPr>
          <a:xfrm>
            <a:off x="7952508" y="1717961"/>
            <a:ext cx="3283528" cy="2064327"/>
          </a:xfrm>
          <a:prstGeom prst="rect">
            <a:avLst/>
          </a:prstGeom>
          <a:solidFill>
            <a:srgbClr val="F2D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 can be done in mutual funds,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stocks, bonds,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estate etc.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95093" y="3962403"/>
            <a:ext cx="3983183" cy="2036616"/>
          </a:xfrm>
          <a:prstGeom prst="rect">
            <a:avLst/>
          </a:prstGeom>
          <a:solidFill>
            <a:srgbClr val="F2D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investment is associated with some risk, but this risk can be mitigated to generate superior returns by having skills or by taking advise from professional. </a:t>
            </a:r>
          </a:p>
        </p:txBody>
      </p:sp>
    </p:spTree>
    <p:extLst>
      <p:ext uri="{BB962C8B-B14F-4D97-AF65-F5344CB8AC3E}">
        <p14:creationId xmlns:p14="http://schemas.microsoft.com/office/powerpoint/2010/main" val="27814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 fund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974" y="2501629"/>
            <a:ext cx="8209007" cy="223065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Issued by private and public corporations to raise money for a variety of purposes,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new plant, purchasing equipment, or growing the business.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Investor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get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till maturity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for tenure 2-3 years.</a:t>
            </a: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7974" y="1695378"/>
            <a:ext cx="3075305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bond funs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2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Debt fund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975" y="1925695"/>
            <a:ext cx="8209007" cy="217407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debt fund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lend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 65%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money to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co. whose credit rating is not so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good, borrowers pay high interest rate due to poor credit rating.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Possibility of default is high.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for investment 3-5 years.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 high return than bank fixed deposits but high risky too.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973" y="4977038"/>
            <a:ext cx="8209009" cy="1583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funds only invest in bonds and fixed interest-bearing securities issued by the state and central governments.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minimal risk as invest in Govt. body.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for risk averse people. </a:t>
            </a: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973" y="4378034"/>
            <a:ext cx="3075305" cy="5851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Gilt fund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974" y="1283808"/>
            <a:ext cx="3075305" cy="6332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risk fund</a:t>
            </a:r>
          </a:p>
        </p:txBody>
      </p:sp>
    </p:spTree>
    <p:extLst>
      <p:ext uri="{BB962C8B-B14F-4D97-AF65-F5344CB8AC3E}">
        <p14:creationId xmlns:p14="http://schemas.microsoft.com/office/powerpoint/2010/main" val="6014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14" y="627911"/>
            <a:ext cx="9720072" cy="49766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should invests in Debt Fund?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55817" y="1606734"/>
            <a:ext cx="3226526" cy="22206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 regular income, but are risk averse.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257108" y="1606734"/>
            <a:ext cx="3213463" cy="222068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better option for those invests in term deposits, FD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55817" y="4114802"/>
            <a:ext cx="3226526" cy="218149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people near to retirement or retired as debts are less risky than equity funds.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57109" y="4114802"/>
            <a:ext cx="3213462" cy="218149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 investors too can start investing in debt as a part of portfolio.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91" y="4114802"/>
            <a:ext cx="1949335" cy="22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1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1191491"/>
            <a:ext cx="9864436" cy="52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Hybrid Mutual fund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40" y="2243748"/>
            <a:ext cx="1706030" cy="1661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40" y="4863842"/>
            <a:ext cx="1418510" cy="1223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23" y="2243748"/>
            <a:ext cx="3369181" cy="384354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513217" y="3331028"/>
            <a:ext cx="3108960" cy="14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323806" y="3858002"/>
            <a:ext cx="3357154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lus 19"/>
          <p:cNvSpPr/>
          <p:nvPr/>
        </p:nvSpPr>
        <p:spPr>
          <a:xfrm>
            <a:off x="3108961" y="4010297"/>
            <a:ext cx="809896" cy="728824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1815736" y="1442086"/>
            <a:ext cx="3422469" cy="665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carry everywhere?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96878" y="1442086"/>
            <a:ext cx="3448459" cy="66549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carry everywhere.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0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55" y="2195627"/>
            <a:ext cx="1987731" cy="2048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7" y="1996134"/>
            <a:ext cx="1972491" cy="2048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1" y="2168434"/>
            <a:ext cx="2952205" cy="204873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93867" y="4647106"/>
            <a:ext cx="4846319" cy="77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to eat both?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23761" y="4647106"/>
            <a:ext cx="2952205" cy="77397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have a pizza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sandwich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lus 5"/>
          <p:cNvSpPr/>
          <p:nvPr/>
        </p:nvSpPr>
        <p:spPr>
          <a:xfrm>
            <a:off x="3110049" y="2820509"/>
            <a:ext cx="613954" cy="744583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23709" y="500149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52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25" y="1741577"/>
            <a:ext cx="3033576" cy="26955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749" y="1741578"/>
            <a:ext cx="2939142" cy="269557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538425" y="4629147"/>
            <a:ext cx="3033576" cy="7919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Can’t move everyday?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05749" y="4629147"/>
            <a:ext cx="2939142" cy="7919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everyday with you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918364" y="5015345"/>
            <a:ext cx="1704109" cy="2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7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41419" y="2422565"/>
            <a:ext cx="6747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Happy by using Hybrid products!!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073" y="3253846"/>
            <a:ext cx="1098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continue your happiness with Hybrid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utual fund products??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0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375" y="523158"/>
            <a:ext cx="9720072" cy="80925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Hybrid Mutual Funds? 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21527" y="2245461"/>
            <a:ext cx="3328740" cy="176348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Funds allow you to have a diversified portfolio with just one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08913" y="4242728"/>
            <a:ext cx="3509160" cy="176348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funds have potential to generate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greater than Debt schemes with lower volatility than Equity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schemes.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8913" y="2245461"/>
            <a:ext cx="3509160" cy="176348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Funds invest in a mix of asset classes i.e. Equity &amp; debt together. 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21527" y="4242728"/>
            <a:ext cx="3328740" cy="176348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invest into hybrid funds for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want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to 5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years.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676503" y="1332411"/>
            <a:ext cx="2508068" cy="679269"/>
          </a:xfrm>
          <a:prstGeom prst="roundRect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Hybrid Fund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What is Compounding?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375" y="523158"/>
            <a:ext cx="9720072" cy="80925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Hybrid Mutual Funds 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36327" y="2245461"/>
            <a:ext cx="2913940" cy="176348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funds can be at lower risk than having full equity investment.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8913" y="2245461"/>
            <a:ext cx="2978331" cy="176348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portfolio diversification by investing in Equity and debt.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84073" y="4242728"/>
            <a:ext cx="3269672" cy="176348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funds can be  convenient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save investors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hassle of investing in each asset class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separately.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676503" y="1332411"/>
            <a:ext cx="2508068" cy="67926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7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14" y="627911"/>
            <a:ext cx="9720072" cy="49766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should invests in Hybrid Fund?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5127" y="1478863"/>
            <a:ext cx="3394363" cy="18046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Investors looking for asset allocation through one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75017" y="3133697"/>
            <a:ext cx="3200400" cy="157941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Those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 low-risk investment with higher returns than Fixed Income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 may select Hybrid 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86255" y="1478863"/>
            <a:ext cx="3616036" cy="18046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Investors who want substantial equity exposure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less risk than full equity investments can in select hybrid fund.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86255" y="4856017"/>
            <a:ext cx="3616036" cy="14721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Investors with long term investment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horizon can go with hybrid funds..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5127" y="4807527"/>
            <a:ext cx="3394363" cy="15206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Investors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wealth in long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6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fund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975" y="2285926"/>
            <a:ext cx="8209007" cy="13310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simultaneously buy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securities in different markets to take advantage of different prices.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suitable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 investment horizon of 1-3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973" y="4954231"/>
            <a:ext cx="8209009" cy="148575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invest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mix of stocks and FD-like instruments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allocation is changing as per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conditions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optimal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with minimal risk. </a:t>
            </a:r>
            <a:endParaRPr lang="en-US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suitable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 investment horizon of 3+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973" y="4113624"/>
            <a:ext cx="3075305" cy="836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BAF (Balance advantage fund)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974" y="1473699"/>
            <a:ext cx="3075305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Arbitrage fund</a:t>
            </a:r>
          </a:p>
        </p:txBody>
      </p:sp>
    </p:spTree>
    <p:extLst>
      <p:ext uri="{BB962C8B-B14F-4D97-AF65-F5344CB8AC3E}">
        <p14:creationId xmlns:p14="http://schemas.microsoft.com/office/powerpoint/2010/main" val="410310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fund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975" y="2188941"/>
            <a:ext cx="8209007" cy="202284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investment minimum 10% of it’s portfolio in at least 3 asset classes, typically debt, equity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gold, real estate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increase/decrease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allocation according to the current market condition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May suitable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 investment horizon of at least 3 years</a:t>
            </a: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7974" y="1376714"/>
            <a:ext cx="3075305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asset fund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974" y="4398325"/>
            <a:ext cx="3075305" cy="80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Equity saving fund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7975" y="5214368"/>
            <a:ext cx="8209007" cy="13310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invests in equity, arbitrage, debt instruments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suitable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those looking for short term investment alternatives to debt funds &amp; fixed deposits.</a:t>
            </a:r>
          </a:p>
        </p:txBody>
      </p:sp>
    </p:spTree>
    <p:extLst>
      <p:ext uri="{BB962C8B-B14F-4D97-AF65-F5344CB8AC3E}">
        <p14:creationId xmlns:p14="http://schemas.microsoft.com/office/powerpoint/2010/main" val="9461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1537855"/>
            <a:ext cx="10515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43992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Mutual fund portfolio?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3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Mutual fund portfolio?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29845100"/>
              </p:ext>
            </p:extLst>
          </p:nvPr>
        </p:nvGraphicFramePr>
        <p:xfrm>
          <a:off x="460375" y="1121860"/>
          <a:ext cx="10897589" cy="5398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05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13.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investing money 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investing money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4" y="1258688"/>
            <a:ext cx="3732039" cy="3354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7976" y="1611815"/>
            <a:ext cx="74367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Lump-sum investment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one time investment. </a:t>
            </a:r>
          </a:p>
          <a:p>
            <a:pPr>
              <a:buFont typeface="Wingdings" pitchFamily="2" charset="2"/>
              <a:buChar char="v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disposable amount in hand.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Lump-sum investments will be better suited if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individual investing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of a financial year.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460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investing money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7" y="1611815"/>
            <a:ext cx="3398647" cy="264153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87829" y="1621192"/>
            <a:ext cx="3560618" cy="2118548"/>
          </a:xfrm>
          <a:prstGeom prst="roundRect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 investment plan (SIP) is a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facility to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 in a disciplined manner.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50278" y="1588794"/>
            <a:ext cx="3560618" cy="2150945"/>
          </a:xfrm>
          <a:prstGeom prst="roundRect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similar to a recurring deposit.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87829" y="4003964"/>
            <a:ext cx="3560618" cy="1925781"/>
          </a:xfrm>
          <a:prstGeom prst="roundRect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 bank to debit the specified amount on specific time interval.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50278" y="4003964"/>
            <a:ext cx="3560618" cy="1925781"/>
          </a:xfrm>
          <a:prstGeom prst="roundRect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 can be done on basis of daily, weekly, monthly, quarterly, half-yearly.</a:t>
            </a:r>
          </a:p>
        </p:txBody>
      </p:sp>
    </p:spTree>
    <p:extLst>
      <p:ext uri="{BB962C8B-B14F-4D97-AF65-F5344CB8AC3E}">
        <p14:creationId xmlns:p14="http://schemas.microsoft.com/office/powerpoint/2010/main" val="295309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585216"/>
            <a:ext cx="10139766" cy="603504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Compounding?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434" y="1704109"/>
            <a:ext cx="67610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Compounding refers to the increasing value of an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asset rapidly due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interest earned on both a principal and accumulated interest. 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increases exponentially because the interest is not withdrawn; it is reinvested to generate additional returns.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 interest provides a higher return than simple interest. The simple interest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only on the principal sum.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18" y="1353865"/>
            <a:ext cx="3495674" cy="26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investing money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48302" y="2581633"/>
            <a:ext cx="842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48302" y="3767840"/>
            <a:ext cx="7935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SIP can be more suitable for those have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steady source of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income, whereas if you have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ideal funds you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consider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lump sum.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SIPs are usually more suited for investment in volatile markets. </a:t>
            </a:r>
          </a:p>
          <a:p>
            <a:pPr marL="342900" indent="-342900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Lump sum investments have high returns potential.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8" y="1429108"/>
            <a:ext cx="5715000" cy="20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investing money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48302" y="2581633"/>
            <a:ext cx="842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355478"/>
            <a:ext cx="3505200" cy="28563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46811" y="1307633"/>
            <a:ext cx="4496789" cy="16272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STP (Systematic transfer plan) is to transfer amount from one scheme to other, it’s from debt to equity or vice versa.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46810" y="3120819"/>
            <a:ext cx="4496789" cy="16272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happens periodically to get higher gain to investors when  other securities offer high returns.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6810" y="5014865"/>
            <a:ext cx="4496789" cy="16272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investor should have considerable knowledge about market trends and patterns if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wish to go with STP.</a:t>
            </a: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2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investing money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48302" y="2581633"/>
            <a:ext cx="842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60374" y="1504396"/>
            <a:ext cx="71905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SWP (Systematic withdrawal plan) is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 planned arrangement through which investors withdraw fixed amount at regular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 i.e. monthly, quarterly, yearly.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mostly preferred by people near to retirement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Investor choose day of the month, quarter, year when withdrawal can be made &amp; amount credit into his account.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Till balances units in the scheme, investors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continue with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SWP.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12" y="1504396"/>
            <a:ext cx="3730047" cy="25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ways of investing money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5" y="1433931"/>
            <a:ext cx="4106111" cy="2556177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690032" y="1625577"/>
            <a:ext cx="5073459" cy="86824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you redeem your investment from one fund and invest to other.</a:t>
            </a:r>
          </a:p>
        </p:txBody>
      </p:sp>
      <p:sp>
        <p:nvSpPr>
          <p:cNvPr id="10" name="Pentagon 9"/>
          <p:cNvSpPr/>
          <p:nvPr/>
        </p:nvSpPr>
        <p:spPr>
          <a:xfrm>
            <a:off x="690032" y="2857920"/>
            <a:ext cx="5073459" cy="113218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dvantage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switching is you can exit from an underperforming fund and move to a better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690032" y="4354209"/>
            <a:ext cx="5073460" cy="88280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is also beneficial for planning your goals. 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14.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Redemption of Mutual fund 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Redemption of Mutual fund 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48302" y="2581633"/>
            <a:ext cx="842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59" y="1372797"/>
            <a:ext cx="3309798" cy="27587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974" y="1689545"/>
            <a:ext cx="3746705" cy="2125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Redemption is the process where investor sells his mutual fund.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21248" y="1689545"/>
            <a:ext cx="4014643" cy="2125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means investor withdraw units to get back his money from the scheme.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7974" y="4133213"/>
            <a:ext cx="3751407" cy="202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Redemption can happen due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Unexpected financial crisis.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Scheme underperforming since long.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Investor once reach their financial goal.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21247" y="4131504"/>
            <a:ext cx="4014644" cy="202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redemption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withdrawal – where some part of money can withdraw.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withdrawal – completely sell of mutual fund.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6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15.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Growth or Dividend 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7829" y="614275"/>
            <a:ext cx="9592618" cy="80925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</a:t>
            </a:r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ption scheme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48302" y="2581633"/>
            <a:ext cx="842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73" y="1423528"/>
            <a:ext cx="3408218" cy="322342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7829" y="1784886"/>
            <a:ext cx="6362881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Growth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option is a cumulative option.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profits made by the scheme are not paid in form of dividend. Instead, these get accumulated by reinvestment. Hence the NAV increases over time.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similar to the cumulative option in bank fixed deposit.</a:t>
            </a:r>
          </a:p>
          <a:p>
            <a:endParaRPr lang="en-US" sz="2000" dirty="0" smtClean="0">
              <a:solidFill>
                <a:srgbClr val="7030A0"/>
              </a:solidFill>
              <a:latin typeface="Bahnschrift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8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64" y="557507"/>
            <a:ext cx="9720072" cy="66169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growth option? 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455714208"/>
              </p:ext>
            </p:extLst>
          </p:nvPr>
        </p:nvGraphicFramePr>
        <p:xfrm>
          <a:off x="2134646" y="1884186"/>
          <a:ext cx="7922706" cy="4198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53290" y="1439139"/>
            <a:ext cx="11485419" cy="44504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E14B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one should go with Growth option scheme?  </a:t>
            </a:r>
          </a:p>
        </p:txBody>
      </p:sp>
    </p:spTree>
    <p:extLst>
      <p:ext uri="{BB962C8B-B14F-4D97-AF65-F5344CB8AC3E}">
        <p14:creationId xmlns:p14="http://schemas.microsoft.com/office/powerpoint/2010/main" val="17365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35" y="514903"/>
            <a:ext cx="10983132" cy="759715"/>
          </a:xfrm>
        </p:spPr>
        <p:txBody>
          <a:bodyPr>
            <a:no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 out of Income distribution cum capital withdrawal option .</a:t>
            </a:r>
            <a:b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(IDCW) 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3535" y="1799134"/>
            <a:ext cx="635759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Dividends are the investor's portion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company's profits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a dividend option scheme, fund manager declares dividend may be on monthly, quarterly, half-yearly or annual basis.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002" name="AutoShape 2" descr="Dividend Payout Option - Fintal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8004" name="AutoShape 4" descr="Dividend Payout Option - Fintal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8006" name="AutoShape 6" descr="Dividend Payout Option - Fintal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8008" name="AutoShape 8" descr="Dividend Payout Option - Fintal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94" y="1274618"/>
            <a:ext cx="3879273" cy="3172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82545" y="3352800"/>
            <a:ext cx="1316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Dividend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1239981"/>
            <a:ext cx="10058400" cy="502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6" y="4447309"/>
            <a:ext cx="1662546" cy="146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98843" y="1747538"/>
            <a:ext cx="6208432" cy="3658475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000" dirty="0" smtClean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000" dirty="0" smtClean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sz="2000" dirty="0" smtClean="0">
              <a:solidFill>
                <a:srgbClr val="76498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33" y="447044"/>
            <a:ext cx="10983132" cy="747763"/>
          </a:xfrm>
        </p:spPr>
        <p:txBody>
          <a:bodyPr>
            <a:normAutofit/>
          </a:bodyPr>
          <a:lstStyle/>
          <a:p>
            <a:r>
              <a:rPr lang="en-IN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Dividend option (IDCW) 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https://moneyhoney.co.in/images/logo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06414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032266590"/>
              </p:ext>
            </p:extLst>
          </p:nvPr>
        </p:nvGraphicFramePr>
        <p:xfrm>
          <a:off x="1910797" y="1970119"/>
          <a:ext cx="8619564" cy="4406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77090" y="1365286"/>
            <a:ext cx="11599817" cy="67927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                             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one should go with dividend option scheme? </a:t>
            </a:r>
          </a:p>
        </p:txBody>
      </p:sp>
    </p:spTree>
    <p:extLst>
      <p:ext uri="{BB962C8B-B14F-4D97-AF65-F5344CB8AC3E}">
        <p14:creationId xmlns:p14="http://schemas.microsoft.com/office/powerpoint/2010/main" val="34517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92" y="672634"/>
            <a:ext cx="9720072" cy="519900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rowth option or Dividend option (IDCW) </a:t>
            </a:r>
            <a:endParaRPr lang="en-US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https://moneyhoney.co.in/images/logo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06414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2967" y="1513860"/>
            <a:ext cx="4464084" cy="701440"/>
          </a:xfrm>
          <a:prstGeom prst="rect">
            <a:avLst/>
          </a:prstGeom>
          <a:solidFill>
            <a:srgbClr val="764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Want to Create Wealth?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42967" y="3928694"/>
            <a:ext cx="4464084" cy="701440"/>
          </a:xfrm>
          <a:prstGeom prst="rect">
            <a:avLst/>
          </a:prstGeom>
          <a:solidFill>
            <a:srgbClr val="E1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Regular Income?</a:t>
            </a:r>
          </a:p>
        </p:txBody>
      </p:sp>
      <p:sp>
        <p:nvSpPr>
          <p:cNvPr id="3" name="Rectangle 2"/>
          <p:cNvSpPr/>
          <p:nvPr/>
        </p:nvSpPr>
        <p:spPr>
          <a:xfrm>
            <a:off x="3642967" y="2471832"/>
            <a:ext cx="4299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Investors looking for wealth creation should go for growth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option.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42967" y="4951460"/>
            <a:ext cx="4381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Investors looking for regular income should go for dividend option for e.g. retired people.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28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16.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Tax implication 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9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ttps://moneyhoney.co.in/images/logo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06414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41438" y="513516"/>
            <a:ext cx="10983132" cy="747763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 implications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5075" y="177371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80184536"/>
              </p:ext>
            </p:extLst>
          </p:nvPr>
        </p:nvGraphicFramePr>
        <p:xfrm>
          <a:off x="733324" y="1289280"/>
          <a:ext cx="1053665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06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AutoShape 4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750" name="AutoShape 6" descr="image 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Picture 11" descr="https://moneyhoney.co.in/images/logo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0952388" y="523158"/>
            <a:ext cx="635178" cy="598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18" y="831273"/>
            <a:ext cx="8146473" cy="57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moneyhoney.co.in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5" y="5952012"/>
            <a:ext cx="4179959" cy="5987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50622" y="246744"/>
            <a:ext cx="6809149" cy="6358772"/>
          </a:xfrm>
          <a:prstGeom prst="rect">
            <a:avLst/>
          </a:prstGeom>
          <a:solidFill>
            <a:srgbClr val="77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9" y="246744"/>
            <a:ext cx="4904963" cy="56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3" y="2730137"/>
            <a:ext cx="1171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800" cap="all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What is Mutual fund?</a:t>
            </a:r>
            <a:endParaRPr lang="en-IN" sz="32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65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40" y="510262"/>
            <a:ext cx="9720072" cy="927463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mutual fund??</a:t>
            </a:r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7741" y="1579412"/>
            <a:ext cx="2907950" cy="1759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type of financial instrument.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14918" y="1579413"/>
            <a:ext cx="2753921" cy="17595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Mutual funds made by a pool of money collected from investors.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92162" y="1579412"/>
            <a:ext cx="3097509" cy="1759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 manager invests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collected money from investors into securities like bonds, stocks etc.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7740" y="4217328"/>
            <a:ext cx="2907951" cy="18565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helps investors to grow their wealth.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4918" y="4217326"/>
            <a:ext cx="2753921" cy="1856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investors starts getting returns from their investments. 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92161" y="4217326"/>
            <a:ext cx="3097509" cy="1856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securities where fund managers invested money starts generating income. 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505197" y="2459179"/>
            <a:ext cx="626591" cy="6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51962" y="2459179"/>
            <a:ext cx="6986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86653" y="2459179"/>
            <a:ext cx="5264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513127" y="2466109"/>
            <a:ext cx="0" cy="2576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0986653" y="5043055"/>
            <a:ext cx="5264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051962" y="5167745"/>
            <a:ext cx="698635" cy="13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505197" y="5167745"/>
            <a:ext cx="6265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85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620A972-1CDD-4EF3-89C2-EBD9E5E1FD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A56FF6-92BD-46DE-9059-01B9F08E88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90717D-CB20-4004-8DD0-01756D9D039A}">
  <ds:schemaRefs>
    <ds:schemaRef ds:uri="http://purl.org/dc/dcmitype/"/>
    <ds:schemaRef ds:uri="http://purl.org/dc/terms/"/>
    <ds:schemaRef ds:uri="http://schemas.microsoft.com/office/2006/metadata/properties"/>
    <ds:schemaRef ds:uri="71af3243-3dd4-4a8d-8c0d-dd76da1f02a5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3049</Words>
  <Application>Microsoft Office PowerPoint</Application>
  <PresentationFormat>Widescreen</PresentationFormat>
  <Paragraphs>366</Paragraphs>
  <Slides>75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Arial</vt:lpstr>
      <vt:lpstr>Bahnschrift Light</vt:lpstr>
      <vt:lpstr>Calibri</vt:lpstr>
      <vt:lpstr>Courier New</vt:lpstr>
      <vt:lpstr>Segoe UI</vt:lpstr>
      <vt:lpstr>Times New Roman</vt:lpstr>
      <vt:lpstr>Tw Cen MT</vt:lpstr>
      <vt:lpstr>Tw Cen MT Condensed</vt:lpstr>
      <vt:lpstr>Wingdings</vt:lpstr>
      <vt:lpstr>Wingdings 3</vt:lpstr>
      <vt:lpstr>Integral</vt:lpstr>
      <vt:lpstr> Money Honey Financial Services Pvt. Ltd.  Mutual Fund   </vt:lpstr>
      <vt:lpstr>Table of contents</vt:lpstr>
      <vt:lpstr>PowerPoint Presentation</vt:lpstr>
      <vt:lpstr>What is Investment?</vt:lpstr>
      <vt:lpstr>PowerPoint Presentation</vt:lpstr>
      <vt:lpstr>What is Compounding?</vt:lpstr>
      <vt:lpstr>PowerPoint Presentation</vt:lpstr>
      <vt:lpstr>PowerPoint Presentation</vt:lpstr>
      <vt:lpstr>What is mutual fund??</vt:lpstr>
      <vt:lpstr>PowerPoint Presentation</vt:lpstr>
      <vt:lpstr>Advantages of Mutual Fund</vt:lpstr>
      <vt:lpstr>Advantages of Mutual Fund</vt:lpstr>
      <vt:lpstr>Advantages of Mutual Fund</vt:lpstr>
      <vt:lpstr>PowerPoint Presentation</vt:lpstr>
      <vt:lpstr>What’s the  catch in Mutual fund?</vt:lpstr>
      <vt:lpstr>PowerPoint Presentation</vt:lpstr>
      <vt:lpstr>Frequent questions in the mind of investors</vt:lpstr>
      <vt:lpstr>PowerPoint Presentation</vt:lpstr>
      <vt:lpstr>PowerPoint Presentation</vt:lpstr>
      <vt:lpstr>Answers</vt:lpstr>
      <vt:lpstr>How to mitigate the risk?</vt:lpstr>
      <vt:lpstr>How to mitigate the risk?</vt:lpstr>
      <vt:lpstr>PowerPoint Presentation</vt:lpstr>
      <vt:lpstr>PowerPoint Presentation</vt:lpstr>
      <vt:lpstr>Types of mutual funds</vt:lpstr>
      <vt:lpstr>PowerPoint Presentation</vt:lpstr>
      <vt:lpstr>Definition </vt:lpstr>
      <vt:lpstr>PowerPoint Presentation</vt:lpstr>
      <vt:lpstr>Types of Equity Mutual fund</vt:lpstr>
      <vt:lpstr>Types of Equity Mutual fund</vt:lpstr>
      <vt:lpstr>Types of Equity Mutual fund</vt:lpstr>
      <vt:lpstr>Benefits of Equity Fund</vt:lpstr>
      <vt:lpstr>Allocation of funds</vt:lpstr>
      <vt:lpstr>Who should invests in Equity Fund?</vt:lpstr>
      <vt:lpstr>PowerPoint Presentation</vt:lpstr>
      <vt:lpstr>What are Debt Funds? </vt:lpstr>
      <vt:lpstr>Types of Debt fund</vt:lpstr>
      <vt:lpstr>Types of Debt fund</vt:lpstr>
      <vt:lpstr>Types of Debt fund</vt:lpstr>
      <vt:lpstr>Types of Debt fund</vt:lpstr>
      <vt:lpstr>Types of Debt fund</vt:lpstr>
      <vt:lpstr>Who should invests in Debt Fund?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Hybrid Mutual Funds? </vt:lpstr>
      <vt:lpstr>Benefits of Hybrid Mutual Funds </vt:lpstr>
      <vt:lpstr>Who should invests in Hybrid Fund?</vt:lpstr>
      <vt:lpstr>Types of Hybrid fund</vt:lpstr>
      <vt:lpstr>Types of Hybrid fund</vt:lpstr>
      <vt:lpstr>PowerPoint Presentation</vt:lpstr>
      <vt:lpstr>PowerPoint Presentation</vt:lpstr>
      <vt:lpstr>How to build Mutual fund portfolio?</vt:lpstr>
      <vt:lpstr>PowerPoint Presentation</vt:lpstr>
      <vt:lpstr>Different ways of investing money</vt:lpstr>
      <vt:lpstr>Different ways of investing money</vt:lpstr>
      <vt:lpstr>Different ways of investing money</vt:lpstr>
      <vt:lpstr>Different ways of investing money</vt:lpstr>
      <vt:lpstr>Different ways of investing money</vt:lpstr>
      <vt:lpstr>Different ways of investing money</vt:lpstr>
      <vt:lpstr>PowerPoint Presentation</vt:lpstr>
      <vt:lpstr>Redemption of Mutual fund </vt:lpstr>
      <vt:lpstr>PowerPoint Presentation</vt:lpstr>
      <vt:lpstr>Growth option scheme</vt:lpstr>
      <vt:lpstr>Why growth option? </vt:lpstr>
      <vt:lpstr>Pay out of Income distribution cum capital withdrawal option . (IDCW) </vt:lpstr>
      <vt:lpstr>Dividend option (IDCW) </vt:lpstr>
      <vt:lpstr>Growth option or Dividend option (IDCW) </vt:lpstr>
      <vt:lpstr>PowerPoint Presentation</vt:lpstr>
      <vt:lpstr>Tax implications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2020-10-12T09:52:22Z</dcterms:created>
  <dcterms:modified xsi:type="dcterms:W3CDTF">2023-05-25T13:00:29Z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